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sldIdLst>
    <p:sldId id="278" r:id="rId2"/>
    <p:sldId id="274" r:id="rId3"/>
    <p:sldId id="276" r:id="rId4"/>
    <p:sldId id="260" r:id="rId5"/>
    <p:sldId id="261" r:id="rId6"/>
    <p:sldId id="262" r:id="rId7"/>
    <p:sldId id="263" r:id="rId8"/>
    <p:sldId id="264" r:id="rId9"/>
    <p:sldId id="265" r:id="rId10"/>
    <p:sldId id="266" r:id="rId11"/>
    <p:sldId id="267" r:id="rId12"/>
    <p:sldId id="268" r:id="rId13"/>
    <p:sldId id="269" r:id="rId14"/>
    <p:sldId id="272" r:id="rId15"/>
    <p:sldId id="271" r:id="rId16"/>
    <p:sldId id="273" r:id="rId17"/>
    <p:sldId id="280" r:id="rId18"/>
    <p:sldId id="28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4660"/>
  </p:normalViewPr>
  <p:slideViewPr>
    <p:cSldViewPr snapToGrid="0">
      <p:cViewPr varScale="1">
        <p:scale>
          <a:sx n="71" d="100"/>
          <a:sy n="71" d="100"/>
        </p:scale>
        <p:origin x="16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882779418"/>
      </p:ext>
    </p:extLst>
  </p:cSld>
  <p:clrMapOvr>
    <a:masterClrMapping/>
  </p:clrMapOvr>
  <p:transition spd="slow" advClick="0" advTm="65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52CC1F-EEB3-4127-81AC-FA1954541AA7}" type="datetimeFigureOut">
              <a:rPr lang="ru-RU" smtClean="0"/>
              <a:t>05.06.2020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319604740"/>
      </p:ext>
    </p:extLst>
  </p:cSld>
  <p:clrMapOvr>
    <a:masterClrMapping/>
  </p:clrMapOvr>
  <p:transition spd="slow" advClick="0" advTm="65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1870493879"/>
      </p:ext>
    </p:extLst>
  </p:cSld>
  <p:clrMapOvr>
    <a:masterClrMapping/>
  </p:clrMapOvr>
  <p:transition spd="slow" advClick="0" advTm="65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502668491"/>
      </p:ext>
    </p:extLst>
  </p:cSld>
  <p:clrMapOvr>
    <a:masterClrMapping/>
  </p:clrMapOvr>
  <p:transition spd="slow" advClick="0" advTm="65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1499040342"/>
      </p:ext>
    </p:extLst>
  </p:cSld>
  <p:clrMapOvr>
    <a:masterClrMapping/>
  </p:clrMapOvr>
  <p:transition spd="slow" advClick="0" advTm="65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1880910037"/>
      </p:ext>
    </p:extLst>
  </p:cSld>
  <p:clrMapOvr>
    <a:masterClrMapping/>
  </p:clrMapOvr>
  <p:transition spd="slow" advClick="0" advTm="65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621934936"/>
      </p:ext>
    </p:extLst>
  </p:cSld>
  <p:clrMapOvr>
    <a:masterClrMapping/>
  </p:clrMapOvr>
  <p:transition spd="slow" advClick="0" advTm="65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220002404"/>
      </p:ext>
    </p:extLst>
  </p:cSld>
  <p:clrMapOvr>
    <a:masterClrMapping/>
  </p:clrMapOvr>
  <p:transition spd="slow" advClick="0" advTm="65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1013214521"/>
      </p:ext>
    </p:extLst>
  </p:cSld>
  <p:clrMapOvr>
    <a:masterClrMapping/>
  </p:clrMapOvr>
  <p:transition spd="slow" advClick="0" advTm="65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40822510"/>
      </p:ext>
    </p:extLst>
  </p:cSld>
  <p:clrMapOvr>
    <a:masterClrMapping/>
  </p:clrMapOvr>
  <p:transition spd="slow" advClick="0" advTm="65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1759717345"/>
      </p:ext>
    </p:extLst>
  </p:cSld>
  <p:clrMapOvr>
    <a:masterClrMapping/>
  </p:clrMapOvr>
  <p:transition spd="slow" advClick="0" advTm="65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52CC1F-EEB3-4127-81AC-FA1954541AA7}" type="datetimeFigureOut">
              <a:rPr lang="ru-RU" smtClean="0"/>
              <a:t>05.06.2020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745665932"/>
      </p:ext>
    </p:extLst>
  </p:cSld>
  <p:clrMapOvr>
    <a:masterClrMapping/>
  </p:clrMapOvr>
  <p:transition spd="slow" advClick="0" advTm="65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352CC1F-EEB3-4127-81AC-FA1954541AA7}" type="datetimeFigureOut">
              <a:rPr lang="ru-RU" smtClean="0"/>
              <a:t>05.06.2020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1783014745"/>
      </p:ext>
    </p:extLst>
  </p:cSld>
  <p:clrMapOvr>
    <a:masterClrMapping/>
  </p:clrMapOvr>
  <p:transition spd="slow" advClick="0" advTm="65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2754352125"/>
      </p:ext>
    </p:extLst>
  </p:cSld>
  <p:clrMapOvr>
    <a:masterClrMapping/>
  </p:clrMapOvr>
  <p:transition spd="slow" advClick="0" advTm="65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104274027"/>
      </p:ext>
    </p:extLst>
  </p:cSld>
  <p:clrMapOvr>
    <a:masterClrMapping/>
  </p:clrMapOvr>
  <p:transition spd="slow" advClick="0" advTm="65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A352CC1F-EEB3-4127-81AC-FA1954541AA7}" type="datetimeFigureOut">
              <a:rPr lang="ru-RU" smtClean="0"/>
              <a:t>05.06.2020</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208858349"/>
      </p:ext>
    </p:extLst>
  </p:cSld>
  <p:clrMapOvr>
    <a:masterClrMapping/>
  </p:clrMapOvr>
  <p:transition spd="slow" advClick="0" advTm="65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52CC1F-EEB3-4127-81AC-FA1954541AA7}" type="datetimeFigureOut">
              <a:rPr lang="ru-RU" smtClean="0"/>
              <a:t>05.06.2020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95757C-3A33-48E3-9715-8C96F8511612}" type="slidenum">
              <a:rPr lang="ru-RU" smtClean="0"/>
              <a:t>‹#›</a:t>
            </a:fld>
            <a:endParaRPr lang="ru-RU"/>
          </a:p>
        </p:txBody>
      </p:sp>
    </p:spTree>
    <p:extLst>
      <p:ext uri="{BB962C8B-B14F-4D97-AF65-F5344CB8AC3E}">
        <p14:creationId xmlns:p14="http://schemas.microsoft.com/office/powerpoint/2010/main" val="3354999191"/>
      </p:ext>
    </p:extLst>
  </p:cSld>
  <p:clrMapOvr>
    <a:masterClrMapping/>
  </p:clrMapOvr>
  <p:transition spd="slow" advClick="0" advTm="65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52CC1F-EEB3-4127-81AC-FA1954541AA7}" type="datetimeFigureOut">
              <a:rPr lang="ru-RU" smtClean="0"/>
              <a:t>05.06.2020</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295757C-3A33-48E3-9715-8C96F8511612}" type="slidenum">
              <a:rPr lang="ru-RU" smtClean="0"/>
              <a:t>‹#›</a:t>
            </a:fld>
            <a:endParaRPr lang="ru-RU"/>
          </a:p>
        </p:txBody>
      </p:sp>
    </p:spTree>
    <p:extLst>
      <p:ext uri="{BB962C8B-B14F-4D97-AF65-F5344CB8AC3E}">
        <p14:creationId xmlns:p14="http://schemas.microsoft.com/office/powerpoint/2010/main" val="2459715189"/>
      </p:ext>
    </p:extLst>
  </p:cSld>
  <p:clrMap bg1="dk1" tx1="lt1" bg2="dk2"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Lst>
  <p:transition spd="slow" advClick="0" advTm="6500">
    <p:wipe/>
  </p:transition>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stretch>
            <a:fillRect/>
          </a:stretch>
        </p:blipFill>
        <p:spPr>
          <a:xfrm>
            <a:off x="886063" y="3302063"/>
            <a:ext cx="10498222" cy="3299066"/>
          </a:xfrm>
          <a:prstGeom prst="rect">
            <a:avLst/>
          </a:prstGeom>
        </p:spPr>
      </p:pic>
      <p:sp>
        <p:nvSpPr>
          <p:cNvPr id="2" name="Заголовок 1"/>
          <p:cNvSpPr>
            <a:spLocks noGrp="1"/>
          </p:cNvSpPr>
          <p:nvPr>
            <p:ph type="title"/>
          </p:nvPr>
        </p:nvSpPr>
        <p:spPr>
          <a:xfrm>
            <a:off x="4906138" y="6017703"/>
            <a:ext cx="9404723" cy="1400530"/>
          </a:xfrm>
        </p:spPr>
        <p:txBody>
          <a:bodyPr/>
          <a:lstStyle/>
          <a:p>
            <a:r>
              <a:rPr lang="ru-RU" sz="2000" dirty="0" smtClean="0"/>
              <a:t>                                            МБОУ СОШ д.Мурадым</a:t>
            </a:r>
            <a:endParaRPr lang="ru-RU" sz="2000" dirty="0"/>
          </a:p>
        </p:txBody>
      </p:sp>
      <p:pic>
        <p:nvPicPr>
          <p:cNvPr id="2052" name="Picture 4" descr="https://filed12-16.my.mail.ru/pic?url=https%3A%2F%2Fimg-fotki.yandex.ru%2Fget%2F52127%2F58581001.322%2F0_f4d8b_67d5a760_orig.png&amp;mw=&amp;mh=&amp;sig=0c298c1c599e233f22367fc7c485339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8" y="1061543"/>
            <a:ext cx="12113652" cy="1998617"/>
          </a:xfrm>
          <a:prstGeom prst="rect">
            <a:avLst/>
          </a:prstGeom>
          <a:noFill/>
          <a:extLst>
            <a:ext uri="{909E8E84-426E-40DD-AFC4-6F175D3DCCD1}">
              <a14:hiddenFill xmlns:a14="http://schemas.microsoft.com/office/drawing/2010/main">
                <a:solidFill>
                  <a:srgbClr val="FFFFFF"/>
                </a:solidFill>
              </a14:hiddenFill>
            </a:ext>
          </a:extLst>
        </p:spPr>
      </p:pic>
      <p:pic>
        <p:nvPicPr>
          <p:cNvPr id="5" name="muzlome_Oleg_Gazmanov_-_Bessmertnyjj_polk_5577656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1263" y="5712903"/>
            <a:ext cx="609600" cy="609600"/>
          </a:xfrm>
          <a:prstGeom prst="rect">
            <a:avLst/>
          </a:prstGeom>
        </p:spPr>
      </p:pic>
    </p:spTree>
    <p:extLst>
      <p:ext uri="{BB962C8B-B14F-4D97-AF65-F5344CB8AC3E}">
        <p14:creationId xmlns:p14="http://schemas.microsoft.com/office/powerpoint/2010/main" val="4196795863"/>
      </p:ext>
    </p:extLst>
  </p:cSld>
  <p:clrMapOvr>
    <a:masterClrMapping/>
  </p:clrMapOvr>
  <p:transition spd="slow" advClick="0" advTm="65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a:t>
            </a:r>
            <a:endParaRPr lang="ru-RU" dirty="0"/>
          </a:p>
        </p:txBody>
      </p:sp>
      <p:sp>
        <p:nvSpPr>
          <p:cNvPr id="3" name="Объект 2"/>
          <p:cNvSpPr>
            <a:spLocks noGrp="1"/>
          </p:cNvSpPr>
          <p:nvPr>
            <p:ph idx="1"/>
          </p:nvPr>
        </p:nvSpPr>
        <p:spPr>
          <a:xfrm>
            <a:off x="5079999" y="609600"/>
            <a:ext cx="6536267" cy="5567363"/>
          </a:xfrm>
        </p:spPr>
        <p:txBody>
          <a:bodyPr>
            <a:normAutofit fontScale="92500" lnSpcReduction="10000"/>
          </a:bodyPr>
          <a:lstStyle/>
          <a:p>
            <a:pPr indent="0" algn="ctr">
              <a:lnSpc>
                <a:spcPct val="115000"/>
              </a:lnSpc>
              <a:spcAft>
                <a:spcPts val="0"/>
              </a:spcAft>
              <a:buNone/>
            </a:pPr>
            <a:r>
              <a:rPr lang="ru-RU" sz="3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3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Муратшин</a:t>
            </a:r>
            <a:r>
              <a:rPr lang="ru-RU" sz="3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Габделкарим</a:t>
            </a:r>
            <a:r>
              <a:rPr lang="ru-RU"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Юсупович</a:t>
            </a:r>
            <a:r>
              <a:rPr lang="ru-RU"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3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r>
              <a:rPr lang="ru-RU" dirty="0" smtClean="0">
                <a:latin typeface="Times New Roman" panose="02020603050405020304" pitchFamily="18" charset="0"/>
                <a:ea typeface="Calibri" panose="020F0502020204030204" pitchFamily="34" charset="0"/>
                <a:cs typeface="Times New Roman" panose="02020603050405020304" pitchFamily="18" charset="0"/>
              </a:rPr>
              <a:t>        Родился </a:t>
            </a:r>
            <a:r>
              <a:rPr lang="ru-RU" dirty="0">
                <a:latin typeface="Times New Roman" panose="02020603050405020304" pitchFamily="18" charset="0"/>
                <a:ea typeface="Calibri" panose="020F0502020204030204" pitchFamily="34" charset="0"/>
                <a:cs typeface="Times New Roman" panose="02020603050405020304" pitchFamily="18" charset="0"/>
              </a:rPr>
              <a:t>в 1919 году в д.</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dirty="0">
                <a:latin typeface="Times New Roman" panose="02020603050405020304" pitchFamily="18" charset="0"/>
                <a:ea typeface="Calibri" panose="020F0502020204030204" pitchFamily="34" charset="0"/>
                <a:cs typeface="Times New Roman" panose="02020603050405020304" pitchFamily="18" charset="0"/>
              </a:rPr>
              <a:t> района  РБ. Участник Великой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Отечественной </a:t>
            </a:r>
            <a:r>
              <a:rPr lang="ru-RU" dirty="0">
                <a:latin typeface="Times New Roman" panose="02020603050405020304" pitchFamily="18" charset="0"/>
                <a:ea typeface="Calibri" panose="020F0502020204030204" pitchFamily="34" charset="0"/>
                <a:cs typeface="Times New Roman" panose="02020603050405020304" pitchFamily="18" charset="0"/>
              </a:rPr>
              <a:t>войны </a:t>
            </a:r>
            <a:r>
              <a:rPr lang="ru-RU" dirty="0" smtClean="0">
                <a:latin typeface="Times New Roman" panose="02020603050405020304" pitchFamily="18" charset="0"/>
                <a:ea typeface="Calibri" panose="020F0502020204030204" pitchFamily="34" charset="0"/>
                <a:cs typeface="Times New Roman" panose="02020603050405020304" pitchFamily="18" charset="0"/>
              </a:rPr>
              <a:t>1941-1945 </a:t>
            </a:r>
            <a:r>
              <a:rPr lang="ru-RU" dirty="0">
                <a:latin typeface="Times New Roman" panose="02020603050405020304" pitchFamily="18" charset="0"/>
                <a:ea typeface="Calibri" panose="020F0502020204030204" pitchFamily="34" charset="0"/>
                <a:cs typeface="Times New Roman" panose="02020603050405020304" pitchFamily="18" charset="0"/>
              </a:rPr>
              <a:t>года, педагог. В 1938 году заканчивает </a:t>
            </a:r>
            <a:r>
              <a:rPr lang="ru-RU" dirty="0" err="1">
                <a:latin typeface="Times New Roman" panose="02020603050405020304" pitchFamily="18" charset="0"/>
                <a:ea typeface="Calibri" panose="020F0502020204030204" pitchFamily="34" charset="0"/>
                <a:cs typeface="Times New Roman" panose="02020603050405020304" pitchFamily="18" charset="0"/>
              </a:rPr>
              <a:t>Стерлитамакское</a:t>
            </a:r>
            <a:r>
              <a:rPr lang="ru-RU" dirty="0">
                <a:latin typeface="Times New Roman" panose="02020603050405020304" pitchFamily="18" charset="0"/>
                <a:ea typeface="Calibri" panose="020F0502020204030204" pitchFamily="34" charset="0"/>
                <a:cs typeface="Times New Roman" panose="02020603050405020304" pitchFamily="18" charset="0"/>
              </a:rPr>
              <a:t> педагогическое училище. Работает в </a:t>
            </a:r>
            <a:r>
              <a:rPr lang="ru-RU" dirty="0" err="1">
                <a:latin typeface="Times New Roman" panose="02020603050405020304" pitchFamily="18" charset="0"/>
                <a:ea typeface="Calibri" panose="020F0502020204030204" pitchFamily="34" charset="0"/>
                <a:cs typeface="Times New Roman" panose="02020603050405020304" pitchFamily="18" charset="0"/>
              </a:rPr>
              <a:t>Ситдикмуллинской</a:t>
            </a:r>
            <a:r>
              <a:rPr lang="ru-RU" dirty="0">
                <a:latin typeface="Times New Roman" panose="02020603050405020304" pitchFamily="18" charset="0"/>
                <a:ea typeface="Calibri" panose="020F0502020204030204" pitchFamily="34" charset="0"/>
                <a:cs typeface="Times New Roman" panose="02020603050405020304" pitchFamily="18" charset="0"/>
              </a:rPr>
              <a:t> начальной школе, затем в </a:t>
            </a:r>
            <a:r>
              <a:rPr lang="ru-RU" dirty="0" err="1">
                <a:latin typeface="Times New Roman" panose="02020603050405020304" pitchFamily="18" charset="0"/>
                <a:ea typeface="Calibri" panose="020F0502020204030204" pitchFamily="34" charset="0"/>
                <a:cs typeface="Times New Roman" panose="02020603050405020304" pitchFamily="18" charset="0"/>
              </a:rPr>
              <a:t>Юлдашевской</a:t>
            </a:r>
            <a:r>
              <a:rPr lang="ru-RU" dirty="0">
                <a:latin typeface="Times New Roman" panose="02020603050405020304" pitchFamily="18" charset="0"/>
                <a:ea typeface="Calibri" panose="020F0502020204030204" pitchFamily="34" charset="0"/>
                <a:cs typeface="Times New Roman" panose="02020603050405020304" pitchFamily="18" charset="0"/>
              </a:rPr>
              <a:t> школе, директором </a:t>
            </a:r>
            <a:r>
              <a:rPr lang="ru-RU" dirty="0" err="1">
                <a:latin typeface="Times New Roman" panose="02020603050405020304" pitchFamily="18" charset="0"/>
                <a:ea typeface="Calibri" panose="020F0502020204030204" pitchFamily="34" charset="0"/>
                <a:cs typeface="Times New Roman" panose="02020603050405020304" pitchFamily="18" charset="0"/>
              </a:rPr>
              <a:t>Турсагалинской</a:t>
            </a:r>
            <a:r>
              <a:rPr lang="ru-RU" dirty="0">
                <a:latin typeface="Times New Roman" panose="02020603050405020304" pitchFamily="18" charset="0"/>
                <a:ea typeface="Calibri" panose="020F0502020204030204" pitchFamily="34" charset="0"/>
                <a:cs typeface="Times New Roman" panose="02020603050405020304" pitchFamily="18" charset="0"/>
              </a:rPr>
              <a:t> школы. В 1939 году призывается в ряды Красной Армии. Награжден медалями «За отвагу», «За победу над Германией». Возвращается с войны в 1946 году и продолжает преподавать в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Мурадымовской</a:t>
            </a:r>
            <a:r>
              <a:rPr lang="ru-RU" dirty="0">
                <a:latin typeface="Times New Roman" panose="02020603050405020304" pitchFamily="18" charset="0"/>
                <a:ea typeface="Calibri" panose="020F0502020204030204" pitchFamily="34" charset="0"/>
                <a:cs typeface="Times New Roman" panose="02020603050405020304" pitchFamily="18" charset="0"/>
              </a:rPr>
              <a:t> школе. В 1953 году начинает трудовую деятельность председателем колхоза им. </a:t>
            </a:r>
            <a:r>
              <a:rPr lang="ru-RU" dirty="0" err="1">
                <a:latin typeface="Times New Roman" panose="02020603050405020304" pitchFamily="18" charset="0"/>
                <a:ea typeface="Calibri" panose="020F0502020204030204" pitchFamily="34" charset="0"/>
                <a:cs typeface="Times New Roman" panose="02020603050405020304" pitchFamily="18" charset="0"/>
              </a:rPr>
              <a:t>М.Гафури</a:t>
            </a:r>
            <a:r>
              <a:rPr lang="ru-RU" dirty="0">
                <a:latin typeface="Times New Roman" panose="02020603050405020304" pitchFamily="18" charset="0"/>
                <a:ea typeface="Calibri" panose="020F0502020204030204" pitchFamily="34" charset="0"/>
                <a:cs typeface="Times New Roman" panose="02020603050405020304" pitchFamily="18" charset="0"/>
              </a:rPr>
              <a:t>, его вспоминают как разностороннего, умного, активного деятеля. В 1958 году преподает уроки физической культуры в д.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a:t>
            </a:r>
            <a:r>
              <a:rPr lang="ru-RU" dirty="0">
                <a:latin typeface="Times New Roman" panose="02020603050405020304" pitchFamily="18" charset="0"/>
                <a:ea typeface="Calibri" panose="020F0502020204030204" pitchFamily="34" charset="0"/>
                <a:cs typeface="Times New Roman" panose="02020603050405020304" pitchFamily="18" charset="0"/>
              </a:rPr>
              <a:t>. Умер в 1958 году, похоронен в д.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4" name="Рисунок 3" descr="F:\фото ветеранов\муратшин карим.png"/>
          <p:cNvPicPr/>
          <p:nvPr/>
        </p:nvPicPr>
        <p:blipFill>
          <a:blip r:embed="rId2"/>
          <a:srcRect/>
          <a:stretch>
            <a:fillRect/>
          </a:stretch>
        </p:blipFill>
        <p:spPr bwMode="auto">
          <a:xfrm>
            <a:off x="380257" y="365125"/>
            <a:ext cx="4204805" cy="615420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54709104"/>
      </p:ext>
    </p:extLst>
  </p:cSld>
  <p:clrMapOvr>
    <a:masterClrMapping/>
  </p:clrMapOvr>
  <p:transition spd="slow" advClick="0" advTm="650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096934" y="592667"/>
            <a:ext cx="6519334" cy="2861733"/>
          </a:xfrm>
        </p:spPr>
        <p:txBody>
          <a:bodyPr>
            <a:normAutofit fontScale="92500" lnSpcReduction="20000"/>
          </a:bodyPr>
          <a:lstStyle/>
          <a:p>
            <a:pPr indent="0" algn="just">
              <a:lnSpc>
                <a:spcPct val="115000"/>
              </a:lnSpc>
              <a:spcAft>
                <a:spcPts val="0"/>
              </a:spcAft>
              <a:buNone/>
            </a:pPr>
            <a:r>
              <a:rPr lang="ru-RU" sz="2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15000"/>
              </a:lnSpc>
              <a:spcAft>
                <a:spcPts val="0"/>
              </a:spcAft>
              <a:buNone/>
            </a:pPr>
            <a:r>
              <a:rPr lang="ru-RU"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Ильясов </a:t>
            </a:r>
            <a:r>
              <a:rPr lang="ru-RU" sz="2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Исмагил</a:t>
            </a:r>
            <a:r>
              <a:rPr lang="ru-RU"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Магасумович</a:t>
            </a:r>
            <a:r>
              <a:rPr lang="ru-RU"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15000"/>
              </a:lnSpc>
              <a:spcAft>
                <a:spcPts val="0"/>
              </a:spcAft>
              <a:buNone/>
            </a:pPr>
            <a:r>
              <a:rPr lang="ru-RU"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Родился </a:t>
            </a:r>
            <a:r>
              <a:rPr lang="ru-RU" sz="2000" dirty="0">
                <a:latin typeface="Times New Roman" panose="02020603050405020304" pitchFamily="18" charset="0"/>
                <a:ea typeface="Calibri" panose="020F0502020204030204" pitchFamily="34" charset="0"/>
                <a:cs typeface="Times New Roman" panose="02020603050405020304" pitchFamily="18" charset="0"/>
              </a:rPr>
              <a:t>в 1912 году в д.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района  РБ. Участник Великой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Отечественной </a:t>
            </a:r>
            <a:r>
              <a:rPr lang="ru-RU" sz="2000" dirty="0">
                <a:latin typeface="Times New Roman" panose="02020603050405020304" pitchFamily="18" charset="0"/>
                <a:ea typeface="Calibri" panose="020F0502020204030204" pitchFamily="34" charset="0"/>
                <a:cs typeface="Times New Roman" panose="02020603050405020304" pitchFamily="18" charset="0"/>
              </a:rPr>
              <a:t>войны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1941-1945 </a:t>
            </a:r>
            <a:r>
              <a:rPr lang="ru-RU" sz="2000" dirty="0">
                <a:latin typeface="Times New Roman" panose="02020603050405020304" pitchFamily="18" charset="0"/>
                <a:ea typeface="Calibri" panose="020F0502020204030204" pitchFamily="34" charset="0"/>
                <a:cs typeface="Times New Roman" panose="02020603050405020304" pitchFamily="18" charset="0"/>
              </a:rPr>
              <a:t>года, педагог. Первый тракторист с 1936 года. Обучался на педагогических курсах, затем работал в д.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Ибраево</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Альшеевского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района, затем отправлен на фронт,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погиб в 1941 году.</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endParaRPr lang="ru-RU"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ru-RU" dirty="0"/>
          </a:p>
        </p:txBody>
      </p:sp>
      <p:pic>
        <p:nvPicPr>
          <p:cNvPr id="4" name="Рисунок 3" descr="C:\Documents and Settings\Admin\Рабочий стол\фото ветеранов\ильясов исмагил.png"/>
          <p:cNvPicPr/>
          <p:nvPr/>
        </p:nvPicPr>
        <p:blipFill>
          <a:blip r:embed="rId2"/>
          <a:srcRect/>
          <a:stretch>
            <a:fillRect/>
          </a:stretch>
        </p:blipFill>
        <p:spPr bwMode="auto">
          <a:xfrm>
            <a:off x="575733" y="592666"/>
            <a:ext cx="4114800" cy="56049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194373167"/>
      </p:ext>
    </p:extLst>
  </p:cSld>
  <p:clrMapOvr>
    <a:masterClrMapping/>
  </p:clrMapOvr>
  <p:transition spd="slow" advClick="0" advTm="6500">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893732" y="452718"/>
            <a:ext cx="6756401" cy="5724245"/>
          </a:xfrm>
        </p:spPr>
        <p:txBody>
          <a:bodyPr>
            <a:normAutofit lnSpcReduction="10000"/>
          </a:bodyPr>
          <a:lstStyle/>
          <a:p>
            <a:pPr indent="0" algn="ctr">
              <a:lnSpc>
                <a:spcPct val="115000"/>
              </a:lnSpc>
              <a:spcAft>
                <a:spcPts val="0"/>
              </a:spcAft>
              <a:buNone/>
            </a:pPr>
            <a:r>
              <a:rPr lang="ru-RU" sz="2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Смаков</a:t>
            </a:r>
            <a:r>
              <a:rPr lang="ru-RU" sz="2600" b="1" dirty="0">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Мухамед</a:t>
            </a:r>
            <a:r>
              <a:rPr lang="ru-RU"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Харрасович</a:t>
            </a:r>
            <a:r>
              <a:rPr lang="ru-RU" sz="2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(1922-2000) </a:t>
            </a:r>
            <a:endParaRPr lang="ru-RU" sz="2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buNone/>
            </a:pPr>
            <a:r>
              <a:rPr lang="ru-RU" dirty="0" smtClean="0">
                <a:latin typeface="Times New Roman" panose="02020603050405020304" pitchFamily="18" charset="0"/>
                <a:ea typeface="Calibri" panose="020F0502020204030204" pitchFamily="34" charset="0"/>
                <a:cs typeface="Times New Roman" panose="02020603050405020304" pitchFamily="18" charset="0"/>
              </a:rPr>
              <a:t>       Родился </a:t>
            </a:r>
            <a:r>
              <a:rPr lang="ru-RU" dirty="0">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latin typeface="Times New Roman" panose="02020603050405020304" pitchFamily="18" charset="0"/>
                <a:ea typeface="Calibri" panose="020F0502020204030204" pitchFamily="34" charset="0"/>
                <a:cs typeface="Times New Roman" panose="02020603050405020304" pitchFamily="18" charset="0"/>
              </a:rPr>
              <a:t>1922 году </a:t>
            </a:r>
            <a:r>
              <a:rPr lang="ru-RU" dirty="0">
                <a:latin typeface="Times New Roman" panose="02020603050405020304" pitchFamily="18" charset="0"/>
                <a:ea typeface="Calibri" panose="020F0502020204030204" pitchFamily="34" charset="0"/>
                <a:cs typeface="Times New Roman" panose="02020603050405020304" pitchFamily="18" charset="0"/>
              </a:rPr>
              <a:t>в д.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dirty="0">
                <a:latin typeface="Times New Roman" panose="02020603050405020304" pitchFamily="18" charset="0"/>
                <a:ea typeface="Calibri" panose="020F0502020204030204" pitchFamily="34" charset="0"/>
                <a:cs typeface="Times New Roman" panose="02020603050405020304" pitchFamily="18" charset="0"/>
              </a:rPr>
              <a:t> района  РБ. Участник Великой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Отечественной </a:t>
            </a:r>
            <a:r>
              <a:rPr lang="ru-RU" dirty="0">
                <a:latin typeface="Times New Roman" panose="02020603050405020304" pitchFamily="18" charset="0"/>
                <a:ea typeface="Calibri" panose="020F0502020204030204" pitchFamily="34" charset="0"/>
                <a:cs typeface="Times New Roman" panose="02020603050405020304" pitchFamily="18" charset="0"/>
              </a:rPr>
              <a:t>войны </a:t>
            </a:r>
            <a:r>
              <a:rPr lang="ru-RU" dirty="0" smtClean="0">
                <a:latin typeface="Times New Roman" panose="02020603050405020304" pitchFamily="18" charset="0"/>
                <a:ea typeface="Calibri" panose="020F0502020204030204" pitchFamily="34" charset="0"/>
                <a:cs typeface="Times New Roman" panose="02020603050405020304" pitchFamily="18" charset="0"/>
              </a:rPr>
              <a:t>1941-1945 </a:t>
            </a:r>
            <a:r>
              <a:rPr lang="ru-RU" dirty="0">
                <a:latin typeface="Times New Roman" panose="02020603050405020304" pitchFamily="18" charset="0"/>
                <a:ea typeface="Calibri" panose="020F0502020204030204" pitchFamily="34" charset="0"/>
                <a:cs typeface="Times New Roman" panose="02020603050405020304" pitchFamily="18" charset="0"/>
              </a:rPr>
              <a:t>года, педагог. </a:t>
            </a:r>
            <a:r>
              <a:rPr lang="ru-RU" dirty="0" smtClean="0">
                <a:latin typeface="Times New Roman" panose="02020603050405020304" pitchFamily="18" charset="0"/>
                <a:ea typeface="Calibri" panose="020F0502020204030204" pitchFamily="34" charset="0"/>
                <a:cs typeface="Times New Roman" panose="02020603050405020304" pitchFamily="18" charset="0"/>
              </a:rPr>
              <a:t>Окончил Военную Академию бронетанковых войск им.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И.В.Сталина</a:t>
            </a:r>
            <a:r>
              <a:rPr lang="ru-RU" dirty="0" smtClean="0">
                <a:latin typeface="Times New Roman" panose="02020603050405020304" pitchFamily="18" charset="0"/>
                <a:ea typeface="Calibri" panose="020F0502020204030204" pitchFamily="34" charset="0"/>
                <a:cs typeface="Times New Roman" panose="02020603050405020304" pitchFamily="18" charset="0"/>
              </a:rPr>
              <a:t>. До 1940 года работал учителем русского языка и литературы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Сахаевской</a:t>
            </a:r>
            <a:r>
              <a:rPr lang="ru-RU" dirty="0" smtClean="0">
                <a:latin typeface="Times New Roman" panose="02020603050405020304" pitchFamily="18" charset="0"/>
                <a:ea typeface="Calibri" panose="020F0502020204030204" pitchFamily="34" charset="0"/>
                <a:cs typeface="Times New Roman" panose="02020603050405020304" pitchFamily="18" charset="0"/>
              </a:rPr>
              <a:t> НСШ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Кармаскалинского</a:t>
            </a:r>
            <a:r>
              <a:rPr lang="ru-RU" dirty="0" smtClean="0">
                <a:latin typeface="Times New Roman" panose="02020603050405020304" pitchFamily="18" charset="0"/>
                <a:ea typeface="Calibri" panose="020F0502020204030204" pitchFamily="34" charset="0"/>
                <a:cs typeface="Times New Roman" panose="02020603050405020304" pitchFamily="18" charset="0"/>
              </a:rPr>
              <a:t> района БАССР</a:t>
            </a:r>
            <a:r>
              <a:rPr lang="ru-RU" dirty="0">
                <a:latin typeface="Times New Roman" panose="02020603050405020304" pitchFamily="18" charset="0"/>
                <a:ea typeface="Calibri" panose="020F0502020204030204" pitchFamily="34" charset="0"/>
                <a:cs typeface="Times New Roman" panose="02020603050405020304" pitchFamily="18" charset="0"/>
              </a:rPr>
              <a:t>.</a:t>
            </a:r>
            <a:r>
              <a:rPr lang="ru-RU" dirty="0" smtClean="0">
                <a:latin typeface="Times New Roman" panose="02020603050405020304" pitchFamily="18" charset="0"/>
                <a:ea typeface="Calibri" panose="020F0502020204030204" pitchFamily="34" charset="0"/>
                <a:cs typeface="Times New Roman" panose="02020603050405020304" pitchFamily="18" charset="0"/>
              </a:rPr>
              <a:t> В 1940-1968 годах проходил воинскую службу в танковых частях Советской Армии. Участвовал </a:t>
            </a:r>
            <a:r>
              <a:rPr lang="ru-RU" dirty="0">
                <a:latin typeface="Times New Roman" panose="02020603050405020304" pitchFamily="18" charset="0"/>
                <a:ea typeface="Calibri" panose="020F0502020204030204" pitchFamily="34" charset="0"/>
                <a:cs typeface="Times New Roman" panose="02020603050405020304" pitchFamily="18" charset="0"/>
              </a:rPr>
              <a:t>в </a:t>
            </a:r>
            <a:r>
              <a:rPr lang="ru-RU" dirty="0" smtClean="0">
                <a:latin typeface="Times New Roman" panose="02020603050405020304" pitchFamily="18" charset="0"/>
                <a:ea typeface="Calibri" panose="020F0502020204030204" pitchFamily="34" charset="0"/>
                <a:cs typeface="Times New Roman" panose="02020603050405020304" pitchFamily="18" charset="0"/>
              </a:rPr>
              <a:t>Сталинградском и 4-м Украинском фронтах в составе 46-го отдельного дивизиона бронепоезда командиром бронеплощадки, взвода управления и начальником штаба дивизиона. С 1969 года работал в Научно-исследовательском институте. Награжден тремя орденами </a:t>
            </a:r>
            <a:r>
              <a:rPr lang="ru-RU" dirty="0">
                <a:latin typeface="Times New Roman" panose="02020603050405020304" pitchFamily="18" charset="0"/>
                <a:ea typeface="Calibri" panose="020F0502020204030204" pitchFamily="34" charset="0"/>
                <a:cs typeface="Times New Roman" panose="02020603050405020304" pitchFamily="18" charset="0"/>
              </a:rPr>
              <a:t>Красной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звезды, многими медалями и знаками. В </a:t>
            </a:r>
            <a:r>
              <a:rPr lang="ru-RU" dirty="0">
                <a:latin typeface="Times New Roman" panose="02020603050405020304" pitchFamily="18" charset="0"/>
                <a:ea typeface="Calibri" panose="020F0502020204030204" pitchFamily="34" charset="0"/>
                <a:cs typeface="Times New Roman" panose="02020603050405020304" pitchFamily="18" charset="0"/>
              </a:rPr>
              <a:t>1969 году </a:t>
            </a:r>
            <a:r>
              <a:rPr lang="ru-RU"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dirty="0">
                <a:latin typeface="Times New Roman" panose="02020603050405020304" pitchFamily="18" charset="0"/>
                <a:ea typeface="Calibri" panose="020F0502020204030204" pitchFamily="34" charset="0"/>
                <a:cs typeface="Times New Roman" panose="02020603050405020304" pitchFamily="18" charset="0"/>
              </a:rPr>
              <a:t>чине полковника выходит в отставку. </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descr="C:\Documents and Settings\Admin\Рабочий стол\фото ветеранов\смаков мухамет х..png"/>
          <p:cNvPicPr/>
          <p:nvPr/>
        </p:nvPicPr>
        <p:blipFill>
          <a:blip r:embed="rId2"/>
          <a:srcRect/>
          <a:stretch>
            <a:fillRect/>
          </a:stretch>
        </p:blipFill>
        <p:spPr bwMode="auto">
          <a:xfrm>
            <a:off x="541866" y="491067"/>
            <a:ext cx="3990945" cy="58250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198150275"/>
      </p:ext>
    </p:extLst>
  </p:cSld>
  <p:clrMapOvr>
    <a:masterClrMapping/>
  </p:clrMapOvr>
  <p:transition spd="slow" advClick="0" advTm="65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5082" y="452718"/>
            <a:ext cx="10536518" cy="1400530"/>
          </a:xfrm>
        </p:spPr>
        <p:txBody>
          <a:bodyPr>
            <a:noAutofit/>
          </a:bodyPr>
          <a:lstStyle/>
          <a:p>
            <a:pPr indent="228600">
              <a:lnSpc>
                <a:spcPct val="115000"/>
              </a:lnSpc>
              <a:spcAft>
                <a:spcPts val="0"/>
              </a:spcAft>
            </a:pPr>
            <a:r>
              <a:rPr lang="ru-RU" sz="2000" b="1" dirty="0" smtClean="0">
                <a:latin typeface="Georgia" panose="02040502050405020303" pitchFamily="18" charset="0"/>
                <a:ea typeface="Calibri" panose="020F0502020204030204" pitchFamily="34" charset="0"/>
                <a:cs typeface="Times New Roman" panose="02020603050405020304" pitchFamily="18" charset="0"/>
              </a:rPr>
              <a:t/>
            </a:r>
            <a:br>
              <a:rPr lang="ru-RU" sz="2000" b="1" dirty="0" smtClean="0">
                <a:latin typeface="Georgia" panose="02040502050405020303" pitchFamily="18" charset="0"/>
                <a:ea typeface="Calibri" panose="020F0502020204030204" pitchFamily="34" charset="0"/>
                <a:cs typeface="Times New Roman" panose="02020603050405020304" pitchFamily="18" charset="0"/>
              </a:rPr>
            </a:br>
            <a:r>
              <a:rPr lang="ru-RU" sz="2000" b="1" dirty="0" smtClean="0">
                <a:latin typeface="Georgia" panose="02040502050405020303" pitchFamily="18" charset="0"/>
                <a:ea typeface="Calibri" panose="020F0502020204030204" pitchFamily="34" charset="0"/>
                <a:cs typeface="Times New Roman" panose="02020603050405020304" pitchFamily="18" charset="0"/>
              </a:rPr>
              <a:t/>
            </a:r>
            <a:br>
              <a:rPr lang="ru-RU" sz="2000" b="1" dirty="0" smtClean="0">
                <a:latin typeface="Georgia" panose="02040502050405020303" pitchFamily="18" charset="0"/>
                <a:ea typeface="Calibri" panose="020F0502020204030204" pitchFamily="34" charset="0"/>
                <a:cs typeface="Times New Roman" panose="02020603050405020304" pitchFamily="18" charset="0"/>
              </a:rPr>
            </a:br>
            <a:r>
              <a:rPr lang="ru-RU" sz="2000" b="1" dirty="0" smtClean="0">
                <a:latin typeface="Georgia" panose="02040502050405020303" pitchFamily="18" charset="0"/>
                <a:ea typeface="Calibri" panose="020F0502020204030204" pitchFamily="34" charset="0"/>
                <a:cs typeface="Times New Roman" panose="02020603050405020304" pitchFamily="18" charset="0"/>
              </a:rPr>
              <a:t>                                      </a:t>
            </a:r>
            <a:r>
              <a:rPr lang="ru-RU" sz="2600" b="1" dirty="0" err="1"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Бахтигареев</a:t>
            </a:r>
            <a:r>
              <a:rPr lang="ru-RU" sz="26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r>
              <a:rPr lang="ru-RU" sz="2600" b="1" dirty="0" err="1"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Саляхетдин</a:t>
            </a:r>
            <a:r>
              <a:rPr lang="ru-RU" sz="26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r>
              <a:rPr lang="ru-RU" sz="2600" b="1" dirty="0" err="1"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Харисович</a:t>
            </a: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r>
              <a:rPr lang="ru-RU" sz="2000"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br>
              <a:rPr lang="ru-RU" sz="2000"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r>
              <a:rPr lang="ru-RU" sz="2000" dirty="0" smtClean="0">
                <a:latin typeface="Georgia" panose="02040502050405020303" pitchFamily="18" charset="0"/>
                <a:ea typeface="Calibri" panose="020F0502020204030204" pitchFamily="34" charset="0"/>
                <a:cs typeface="Times New Roman" panose="02020603050405020304" pitchFamily="18" charset="0"/>
              </a:rPr>
              <a:t>Родился </a:t>
            </a:r>
            <a:r>
              <a:rPr lang="ru-RU" sz="2000" dirty="0">
                <a:latin typeface="Georgia" panose="02040502050405020303" pitchFamily="18" charset="0"/>
                <a:ea typeface="Calibri" panose="020F0502020204030204" pitchFamily="34" charset="0"/>
                <a:cs typeface="Times New Roman" panose="02020603050405020304" pitchFamily="18" charset="0"/>
              </a:rPr>
              <a:t>в 1916 году в д. </a:t>
            </a:r>
            <a:r>
              <a:rPr lang="ru-RU" sz="2000" dirty="0" err="1">
                <a:latin typeface="Georgia" panose="02040502050405020303" pitchFamily="18" charset="0"/>
                <a:ea typeface="Calibri" panose="020F0502020204030204" pitchFamily="34" charset="0"/>
                <a:cs typeface="Times New Roman" panose="02020603050405020304" pitchFamily="18" charset="0"/>
              </a:rPr>
              <a:t>Мурадымово</a:t>
            </a:r>
            <a:r>
              <a:rPr lang="ru-RU" sz="2000" dirty="0">
                <a:latin typeface="Georgia" panose="02040502050405020303" pitchFamily="18" charset="0"/>
                <a:ea typeface="Calibri" panose="020F0502020204030204" pitchFamily="34" charset="0"/>
                <a:cs typeface="Times New Roman" panose="02020603050405020304" pitchFamily="18" charset="0"/>
              </a:rPr>
              <a:t> </a:t>
            </a:r>
            <a:r>
              <a:rPr lang="ru-RU" sz="2000" dirty="0" err="1">
                <a:latin typeface="Georgia" panose="02040502050405020303" pitchFamily="18" charset="0"/>
                <a:ea typeface="Calibri" panose="020F0502020204030204" pitchFamily="34" charset="0"/>
                <a:cs typeface="Times New Roman" panose="02020603050405020304" pitchFamily="18" charset="0"/>
              </a:rPr>
              <a:t>Аургазинского</a:t>
            </a:r>
            <a:r>
              <a:rPr lang="ru-RU" sz="2000" dirty="0">
                <a:latin typeface="Georgia" panose="02040502050405020303" pitchFamily="18" charset="0"/>
                <a:ea typeface="Calibri" panose="020F0502020204030204" pitchFamily="34" charset="0"/>
                <a:cs typeface="Times New Roman" panose="02020603050405020304" pitchFamily="18" charset="0"/>
              </a:rPr>
              <a:t> района  РБ. Участник Великой </a:t>
            </a:r>
            <a:r>
              <a:rPr lang="ru-RU" sz="2000" dirty="0" smtClean="0">
                <a:latin typeface="Georgia" panose="02040502050405020303" pitchFamily="18" charset="0"/>
                <a:ea typeface="Calibri" panose="020F0502020204030204" pitchFamily="34" charset="0"/>
                <a:cs typeface="Times New Roman" panose="02020603050405020304" pitchFamily="18" charset="0"/>
              </a:rPr>
              <a:t>Отечественной </a:t>
            </a:r>
            <a:r>
              <a:rPr lang="ru-RU" sz="2000" dirty="0">
                <a:latin typeface="Georgia" panose="02040502050405020303" pitchFamily="18" charset="0"/>
                <a:ea typeface="Calibri" panose="020F0502020204030204" pitchFamily="34" charset="0"/>
                <a:cs typeface="Times New Roman" panose="02020603050405020304" pitchFamily="18" charset="0"/>
              </a:rPr>
              <a:t>войны </a:t>
            </a:r>
            <a:r>
              <a:rPr lang="ru-RU" sz="2000" dirty="0" smtClean="0">
                <a:latin typeface="Georgia" panose="02040502050405020303" pitchFamily="18" charset="0"/>
                <a:ea typeface="Calibri" panose="020F0502020204030204" pitchFamily="34" charset="0"/>
                <a:cs typeface="Times New Roman" panose="02020603050405020304" pitchFamily="18" charset="0"/>
              </a:rPr>
              <a:t>1941-1945 </a:t>
            </a:r>
            <a:r>
              <a:rPr lang="ru-RU" sz="2000" dirty="0">
                <a:latin typeface="Georgia" panose="02040502050405020303" pitchFamily="18" charset="0"/>
                <a:ea typeface="Calibri" panose="020F0502020204030204" pitchFamily="34" charset="0"/>
                <a:cs typeface="Times New Roman" panose="02020603050405020304" pitchFamily="18" charset="0"/>
              </a:rPr>
              <a:t>года, педагог. Закончил педучилище. В 1939 году работает учителем в </a:t>
            </a:r>
            <a:r>
              <a:rPr lang="ru-RU" sz="2000" dirty="0" err="1">
                <a:latin typeface="Georgia" panose="02040502050405020303" pitchFamily="18" charset="0"/>
                <a:ea typeface="Calibri" panose="020F0502020204030204" pitchFamily="34" charset="0"/>
                <a:cs typeface="Times New Roman" panose="02020603050405020304" pitchFamily="18" charset="0"/>
              </a:rPr>
              <a:t>Кумертауском</a:t>
            </a:r>
            <a:r>
              <a:rPr lang="ru-RU" sz="2000" dirty="0">
                <a:latin typeface="Georgia" panose="02040502050405020303" pitchFamily="18" charset="0"/>
                <a:ea typeface="Calibri" panose="020F0502020204030204" pitchFamily="34" charset="0"/>
                <a:cs typeface="Times New Roman" panose="02020603050405020304" pitchFamily="18" charset="0"/>
              </a:rPr>
              <a:t> районе в д. </a:t>
            </a:r>
            <a:r>
              <a:rPr lang="ru-RU" sz="2000" dirty="0" err="1">
                <a:latin typeface="Georgia" panose="02040502050405020303" pitchFamily="18" charset="0"/>
                <a:ea typeface="Calibri" panose="020F0502020204030204" pitchFamily="34" charset="0"/>
                <a:cs typeface="Times New Roman" panose="02020603050405020304" pitchFamily="18" charset="0"/>
              </a:rPr>
              <a:t>Юлдаш</a:t>
            </a:r>
            <a:r>
              <a:rPr lang="ru-RU" sz="2000" dirty="0">
                <a:latin typeface="Georgia" panose="02040502050405020303" pitchFamily="18" charset="0"/>
                <a:ea typeface="Calibri" panose="020F0502020204030204" pitchFamily="34" charset="0"/>
                <a:cs typeface="Times New Roman" panose="02020603050405020304" pitchFamily="18" charset="0"/>
              </a:rPr>
              <a:t>, затем в д. </a:t>
            </a:r>
            <a:r>
              <a:rPr lang="ru-RU" sz="2000" dirty="0" err="1">
                <a:latin typeface="Georgia" panose="02040502050405020303" pitchFamily="18" charset="0"/>
                <a:ea typeface="Calibri" panose="020F0502020204030204" pitchFamily="34" charset="0"/>
                <a:cs typeface="Times New Roman" panose="02020603050405020304" pitchFamily="18" charset="0"/>
              </a:rPr>
              <a:t>Ямансары</a:t>
            </a:r>
            <a:r>
              <a:rPr lang="ru-RU" sz="2000" dirty="0">
                <a:latin typeface="Georgia" panose="02040502050405020303" pitchFamily="18" charset="0"/>
                <a:ea typeface="Calibri" panose="020F0502020204030204" pitchFamily="34" charset="0"/>
                <a:cs typeface="Times New Roman" panose="02020603050405020304" pitchFamily="18" charset="0"/>
              </a:rPr>
              <a:t>. Перед войной работает директором </a:t>
            </a:r>
            <a:r>
              <a:rPr lang="ru-RU" sz="2000" dirty="0" err="1">
                <a:latin typeface="Georgia" panose="02040502050405020303" pitchFamily="18" charset="0"/>
                <a:ea typeface="Calibri" panose="020F0502020204030204" pitchFamily="34" charset="0"/>
                <a:cs typeface="Times New Roman" panose="02020603050405020304" pitchFamily="18" charset="0"/>
              </a:rPr>
              <a:t>Турсагалинской</a:t>
            </a:r>
            <a:r>
              <a:rPr lang="ru-RU" sz="2000" dirty="0">
                <a:latin typeface="Georgia" panose="02040502050405020303" pitchFamily="18" charset="0"/>
                <a:ea typeface="Calibri" panose="020F0502020204030204" pitchFamily="34" charset="0"/>
                <a:cs typeface="Times New Roman" panose="02020603050405020304" pitchFamily="18" charset="0"/>
              </a:rPr>
              <a:t> школы. В 1942 году умирает на </a:t>
            </a:r>
            <a:r>
              <a:rPr lang="ru-RU" sz="2000" dirty="0" smtClean="0">
                <a:latin typeface="Georgia" panose="02040502050405020303" pitchFamily="18" charset="0"/>
                <a:ea typeface="Calibri" panose="020F0502020204030204" pitchFamily="34" charset="0"/>
                <a:cs typeface="Times New Roman" panose="02020603050405020304" pitchFamily="18" charset="0"/>
              </a:rPr>
              <a:t>фронте</a:t>
            </a:r>
            <a:r>
              <a:rPr lang="ru-RU" sz="2000" dirty="0">
                <a:latin typeface="Georgia" panose="02040502050405020303" pitchFamily="18" charset="0"/>
                <a:ea typeface="Calibri" panose="020F0502020204030204" pitchFamily="34" charset="0"/>
                <a:cs typeface="Times New Roman" panose="02020603050405020304" pitchFamily="18" charset="0"/>
              </a:rPr>
              <a:t>.</a:t>
            </a:r>
            <a:r>
              <a:rPr lang="ru-RU" sz="2000" dirty="0" smtClean="0">
                <a:latin typeface="Georgia" panose="02040502050405020303" pitchFamily="18" charset="0"/>
                <a:ea typeface="Calibri" panose="020F0502020204030204" pitchFamily="34" charset="0"/>
                <a:cs typeface="Times New Roman" panose="02020603050405020304" pitchFamily="18" charset="0"/>
              </a:rPr>
              <a:t/>
            </a:r>
            <a:br>
              <a:rPr lang="ru-RU" sz="2000" dirty="0" smtClean="0">
                <a:latin typeface="Georgia" panose="02040502050405020303" pitchFamily="18" charset="0"/>
                <a:ea typeface="Calibri" panose="020F0502020204030204" pitchFamily="34" charset="0"/>
                <a:cs typeface="Times New Roman" panose="02020603050405020304" pitchFamily="18" charset="0"/>
              </a:rPr>
            </a:br>
            <a:r>
              <a:rPr lang="ru-RU" sz="2000" dirty="0">
                <a:latin typeface="Georgia" panose="02040502050405020303" pitchFamily="18" charset="0"/>
                <a:ea typeface="Calibri" panose="020F0502020204030204" pitchFamily="34" charset="0"/>
                <a:cs typeface="Times New Roman" panose="02020603050405020304" pitchFamily="18" charset="0"/>
              </a:rPr>
              <a:t/>
            </a:r>
            <a:br>
              <a:rPr lang="ru-RU" sz="2000" dirty="0">
                <a:latin typeface="Georgia" panose="02040502050405020303" pitchFamily="18" charset="0"/>
                <a:ea typeface="Calibri" panose="020F0502020204030204" pitchFamily="34" charset="0"/>
                <a:cs typeface="Times New Roman" panose="02020603050405020304" pitchFamily="18" charset="0"/>
              </a:rPr>
            </a:br>
            <a:r>
              <a:rPr lang="ru-RU" sz="2000" dirty="0" smtClean="0">
                <a:latin typeface="Georgia" panose="02040502050405020303" pitchFamily="18" charset="0"/>
                <a:ea typeface="Calibri" panose="020F0502020204030204" pitchFamily="34" charset="0"/>
                <a:cs typeface="Times New Roman" panose="02020603050405020304" pitchFamily="18" charset="0"/>
              </a:rPr>
              <a:t/>
            </a:r>
            <a:br>
              <a:rPr lang="ru-RU" sz="2000" dirty="0" smtClean="0">
                <a:latin typeface="Georgia" panose="02040502050405020303" pitchFamily="18" charset="0"/>
                <a:ea typeface="Calibri" panose="020F0502020204030204" pitchFamily="34" charset="0"/>
                <a:cs typeface="Times New Roman" panose="02020603050405020304" pitchFamily="18" charset="0"/>
              </a:rPr>
            </a:br>
            <a:r>
              <a:rPr lang="ru-RU" sz="2000" dirty="0" smtClean="0">
                <a:latin typeface="Georgia" panose="02040502050405020303" pitchFamily="18" charset="0"/>
                <a:ea typeface="Calibri" panose="020F0502020204030204" pitchFamily="34" charset="0"/>
                <a:cs typeface="Times New Roman" panose="02020603050405020304" pitchFamily="18" charset="0"/>
              </a:rPr>
              <a:t/>
            </a:r>
            <a:br>
              <a:rPr lang="ru-RU" sz="2000" dirty="0" smtClean="0">
                <a:latin typeface="Georgia" panose="02040502050405020303" pitchFamily="18" charset="0"/>
                <a:ea typeface="Calibri" panose="020F0502020204030204" pitchFamily="34" charset="0"/>
                <a:cs typeface="Times New Roman" panose="02020603050405020304" pitchFamily="18" charset="0"/>
              </a:rPr>
            </a:br>
            <a:r>
              <a:rPr lang="ru-RU" sz="2000" dirty="0">
                <a:latin typeface="Georgia" panose="02040502050405020303" pitchFamily="18" charset="0"/>
                <a:ea typeface="Calibri" panose="020F0502020204030204" pitchFamily="34" charset="0"/>
                <a:cs typeface="Times New Roman" panose="02020603050405020304" pitchFamily="18" charset="0"/>
              </a:rPr>
              <a:t/>
            </a:r>
            <a:br>
              <a:rPr lang="ru-RU" sz="2000" dirty="0">
                <a:latin typeface="Georgia" panose="02040502050405020303" pitchFamily="18" charset="0"/>
                <a:ea typeface="Calibri" panose="020F0502020204030204" pitchFamily="34" charset="0"/>
                <a:cs typeface="Times New Roman" panose="02020603050405020304" pitchFamily="18" charset="0"/>
              </a:rPr>
            </a:br>
            <a:r>
              <a:rPr lang="ru-RU" sz="2000" dirty="0" smtClean="0">
                <a:effectLst/>
                <a:latin typeface="Georgia" panose="02040502050405020303" pitchFamily="18" charset="0"/>
                <a:ea typeface="Calibri" panose="020F0502020204030204" pitchFamily="34" charset="0"/>
                <a:cs typeface="Times New Roman" panose="02020603050405020304" pitchFamily="18" charset="0"/>
              </a:rPr>
              <a:t/>
            </a:r>
            <a:br>
              <a:rPr lang="ru-RU" sz="2000" dirty="0" smtClean="0">
                <a:effectLst/>
                <a:latin typeface="Georgia" panose="02040502050405020303" pitchFamily="18" charset="0"/>
                <a:ea typeface="Calibri" panose="020F0502020204030204" pitchFamily="34" charset="0"/>
                <a:cs typeface="Times New Roman" panose="02020603050405020304" pitchFamily="18" charset="0"/>
              </a:rPr>
            </a:br>
            <a:r>
              <a:rPr lang="ru-RU" sz="2000" dirty="0" smtClean="0">
                <a:effectLst/>
                <a:latin typeface="Georgia" panose="02040502050405020303" pitchFamily="18" charset="0"/>
                <a:ea typeface="Calibri" panose="020F0502020204030204" pitchFamily="34" charset="0"/>
                <a:cs typeface="Times New Roman" panose="02020603050405020304" pitchFamily="18" charset="0"/>
              </a:rPr>
              <a:t/>
            </a:r>
            <a:br>
              <a:rPr lang="ru-RU" sz="2000" dirty="0" smtClean="0">
                <a:effectLst/>
                <a:latin typeface="Georgia" panose="02040502050405020303" pitchFamily="18" charset="0"/>
                <a:ea typeface="Calibri" panose="020F0502020204030204" pitchFamily="34" charset="0"/>
                <a:cs typeface="Times New Roman" panose="02020603050405020304" pitchFamily="18" charset="0"/>
              </a:rPr>
            </a:br>
            <a:r>
              <a:rPr lang="ru-RU" sz="2000" dirty="0">
                <a:latin typeface="Georgia" panose="02040502050405020303" pitchFamily="18" charset="0"/>
                <a:ea typeface="Calibri" panose="020F0502020204030204" pitchFamily="34" charset="0"/>
                <a:cs typeface="Times New Roman" panose="02020603050405020304" pitchFamily="18" charset="0"/>
              </a:rPr>
              <a:t/>
            </a:r>
            <a:br>
              <a:rPr lang="ru-RU" sz="2000" dirty="0">
                <a:latin typeface="Georgia" panose="02040502050405020303" pitchFamily="18" charset="0"/>
                <a:ea typeface="Calibri" panose="020F0502020204030204" pitchFamily="34" charset="0"/>
                <a:cs typeface="Times New Roman" panose="02020603050405020304" pitchFamily="18" charset="0"/>
              </a:rPr>
            </a:b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b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rPr>
            </a:br>
            <a:endParaRPr lang="ru-RU" sz="2000" dirty="0">
              <a:latin typeface="Georgia" panose="02040502050405020303" pitchFamily="18" charset="0"/>
              <a:cs typeface="Times New Roman" panose="02020603050405020304" pitchFamily="18" charset="0"/>
            </a:endParaRPr>
          </a:p>
        </p:txBody>
      </p:sp>
      <p:sp>
        <p:nvSpPr>
          <p:cNvPr id="3" name="Объект 2"/>
          <p:cNvSpPr>
            <a:spLocks noGrp="1"/>
          </p:cNvSpPr>
          <p:nvPr>
            <p:ph idx="1"/>
          </p:nvPr>
        </p:nvSpPr>
        <p:spPr>
          <a:xfrm>
            <a:off x="838200" y="4267200"/>
            <a:ext cx="10515600" cy="1909763"/>
          </a:xfrm>
        </p:spPr>
        <p:txBody>
          <a:bodyPr/>
          <a:lstStyle/>
          <a:p>
            <a:endParaRPr lang="ru-RU" dirty="0" smtClean="0"/>
          </a:p>
          <a:p>
            <a:endParaRPr lang="ru-RU" dirty="0"/>
          </a:p>
          <a:p>
            <a:endParaRPr lang="ru-RU" dirty="0"/>
          </a:p>
        </p:txBody>
      </p:sp>
      <p:sp>
        <p:nvSpPr>
          <p:cNvPr id="13" name="Заголовок 1"/>
          <p:cNvSpPr txBox="1">
            <a:spLocks/>
          </p:cNvSpPr>
          <p:nvPr/>
        </p:nvSpPr>
        <p:spPr>
          <a:xfrm>
            <a:off x="3863444" y="1909519"/>
            <a:ext cx="10885489" cy="107431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indent="228600" algn="just">
              <a:lnSpc>
                <a:spcPct val="115000"/>
              </a:lnSpc>
            </a:pPr>
            <a:r>
              <a:rPr lang="ru-RU" sz="2000" b="1" dirty="0" smtClean="0">
                <a:latin typeface="Georgia" panose="02040502050405020303" pitchFamily="18" charset="0"/>
                <a:ea typeface="Calibri" panose="020F0502020204030204" pitchFamily="34" charset="0"/>
                <a:cs typeface="Times New Roman" panose="02020603050405020304" pitchFamily="18" charset="0"/>
              </a:rPr>
              <a:t/>
            </a:r>
            <a:br>
              <a:rPr lang="ru-RU" sz="2000" b="1" dirty="0" smtClean="0">
                <a:latin typeface="Georgia" panose="02040502050405020303" pitchFamily="18" charset="0"/>
                <a:ea typeface="Calibri" panose="020F0502020204030204" pitchFamily="34" charset="0"/>
                <a:cs typeface="Times New Roman" panose="02020603050405020304" pitchFamily="18" charset="0"/>
              </a:rPr>
            </a:br>
            <a:endParaRPr lang="ru-RU" sz="2000" b="1" dirty="0" smtClean="0">
              <a:latin typeface="Georgia" panose="02040502050405020303" pitchFamily="18" charset="0"/>
              <a:ea typeface="Calibri" panose="020F0502020204030204" pitchFamily="34" charset="0"/>
              <a:cs typeface="Times New Roman" panose="02020603050405020304" pitchFamily="18" charset="0"/>
            </a:endParaRPr>
          </a:p>
          <a:p>
            <a:pPr indent="228600" algn="just">
              <a:lnSpc>
                <a:spcPct val="115000"/>
              </a:lnSpc>
            </a:pPr>
            <a:endPar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endParaRPr>
          </a:p>
          <a:p>
            <a:pPr indent="228600" algn="just">
              <a:lnSpc>
                <a:spcPct val="115000"/>
              </a:lnSpc>
            </a:pPr>
            <a:endPar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endParaRPr>
          </a:p>
          <a:p>
            <a:pPr indent="228600" algn="just">
              <a:lnSpc>
                <a:spcPct val="115000"/>
              </a:lnSpc>
            </a:pPr>
            <a:endPar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endParaRPr>
          </a:p>
          <a:p>
            <a:pPr indent="228600" algn="just">
              <a:lnSpc>
                <a:spcPct val="115000"/>
              </a:lnSpc>
            </a:pPr>
            <a:endPar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endParaRPr>
          </a:p>
          <a:p>
            <a:pPr indent="228600" algn="just">
              <a:lnSpc>
                <a:spcPct val="115000"/>
              </a:lnSpc>
            </a:pPr>
            <a:endParaRPr lang="ru-RU" sz="2000" b="1" dirty="0">
              <a:solidFill>
                <a:srgbClr val="FF0000"/>
              </a:solidFill>
              <a:latin typeface="Georgia" panose="02040502050405020303" pitchFamily="18" charset="0"/>
              <a:ea typeface="Calibri" panose="020F0502020204030204" pitchFamily="34" charset="0"/>
              <a:cs typeface="Times New Roman" panose="02020603050405020304" pitchFamily="18" charset="0"/>
            </a:endParaRPr>
          </a:p>
          <a:p>
            <a:pPr indent="228600" algn="just">
              <a:lnSpc>
                <a:spcPct val="115000"/>
              </a:lnSpc>
            </a:pP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r>
              <a:rPr lang="ru-RU" sz="2000" dirty="0" smtClean="0">
                <a:latin typeface="Georgia" panose="02040502050405020303" pitchFamily="18" charset="0"/>
                <a:ea typeface="Calibri" panose="020F0502020204030204" pitchFamily="34" charset="0"/>
                <a:cs typeface="Times New Roman" panose="02020603050405020304" pitchFamily="18" charset="0"/>
              </a:rPr>
              <a:t/>
            </a:r>
            <a:br>
              <a:rPr lang="ru-RU" sz="2000" dirty="0" smtClean="0">
                <a:latin typeface="Georgia" panose="02040502050405020303" pitchFamily="18" charset="0"/>
                <a:ea typeface="Calibri" panose="020F0502020204030204" pitchFamily="34" charset="0"/>
                <a:cs typeface="Times New Roman" panose="02020603050405020304" pitchFamily="18" charset="0"/>
              </a:rPr>
            </a:b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t>
            </a:r>
            <a:b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t/>
            </a:r>
            <a:br>
              <a:rPr lang="ru-RU" sz="2000" b="1" dirty="0" smtClean="0">
                <a:solidFill>
                  <a:srgbClr val="FF0000"/>
                </a:solidFill>
                <a:latin typeface="Georgia" panose="02040502050405020303" pitchFamily="18" charset="0"/>
                <a:ea typeface="Calibri" panose="020F0502020204030204" pitchFamily="34" charset="0"/>
                <a:cs typeface="Times New Roman" panose="02020603050405020304" pitchFamily="18" charset="0"/>
              </a:rPr>
            </a:br>
            <a:endParaRPr lang="ru-RU" sz="2000" dirty="0">
              <a:latin typeface="Georgia" panose="02040502050405020303" pitchFamily="18" charset="0"/>
              <a:cs typeface="Times New Roman" panose="02020603050405020304" pitchFamily="18" charset="0"/>
            </a:endParaRPr>
          </a:p>
        </p:txBody>
      </p:sp>
      <p:pic>
        <p:nvPicPr>
          <p:cNvPr id="14" name="Picture 8" descr="https://im0-tub-ru.yandex.net/i?id=a463774488dc0170fb2abcc50ceb8b2b&amp;ref=rim&amp;n=33&amp;w=480&amp;h=1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5775" y="5271247"/>
            <a:ext cx="4581083" cy="1177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1716"/>
      </p:ext>
    </p:extLst>
  </p:cSld>
  <p:clrMapOvr>
    <a:masterClrMapping/>
  </p:clrMapOvr>
  <p:transition spd="slow" advClick="0" advTm="650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1825625"/>
            <a:ext cx="10515600" cy="1493308"/>
          </a:xfrm>
        </p:spPr>
        <p:txBody>
          <a:bodyPr/>
          <a:lstStyle/>
          <a:p>
            <a:pPr marL="0" indent="0">
              <a:buNone/>
            </a:pPr>
            <a:endParaRPr lang="ru-RU" dirty="0"/>
          </a:p>
        </p:txBody>
      </p:sp>
      <p:sp>
        <p:nvSpPr>
          <p:cNvPr id="4" name="Прямоугольник 3"/>
          <p:cNvSpPr/>
          <p:nvPr/>
        </p:nvSpPr>
        <p:spPr>
          <a:xfrm>
            <a:off x="838200" y="365125"/>
            <a:ext cx="10845800" cy="3525581"/>
          </a:xfrm>
          <a:prstGeom prst="rect">
            <a:avLst/>
          </a:prstGeom>
        </p:spPr>
        <p:txBody>
          <a:bodyPr wrap="square">
            <a:spAutoFit/>
          </a:bodyPr>
          <a:lstStyle/>
          <a:p>
            <a:pPr indent="228600" algn="just">
              <a:lnSpc>
                <a:spcPct val="115000"/>
              </a:lnSpc>
              <a:spcAft>
                <a:spcPts val="0"/>
              </a:spcAft>
            </a:pPr>
            <a:endPar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pPr>
            <a:endParaRPr lang="ru-RU"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pPr>
            <a:r>
              <a:rPr lang="ru-RU"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Баимов</a:t>
            </a:r>
            <a:r>
              <a:rPr lang="ru-RU" sz="2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Арслангарей</a:t>
            </a:r>
            <a:r>
              <a:rPr lang="ru-RU" sz="2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Султангареевич</a:t>
            </a:r>
            <a:r>
              <a:rPr lang="ru-RU" sz="2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600" dirty="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pPr>
            <a:endParaRPr lang="ru-RU"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pP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Р</a:t>
            </a:r>
            <a:r>
              <a:rPr lang="ru-RU" sz="2400" dirty="0" smtClean="0">
                <a:effectLst/>
                <a:latin typeface="Times New Roman" panose="02020603050405020304" pitchFamily="18" charset="0"/>
                <a:ea typeface="Calibri" panose="020F0502020204030204" pitchFamily="34" charset="0"/>
                <a:cs typeface="Times New Roman" panose="02020603050405020304" pitchFamily="18" charset="0"/>
              </a:rPr>
              <a:t>одился в 1918 году в д. </a:t>
            </a:r>
            <a:r>
              <a:rPr lang="ru-RU" sz="2400" dirty="0" err="1" smtClean="0">
                <a:effectLst/>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400" dirty="0" err="1" smtClean="0">
                <a:effectLst/>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2400" dirty="0" smtClean="0">
                <a:effectLst/>
                <a:latin typeface="Times New Roman" panose="02020603050405020304" pitchFamily="18" charset="0"/>
                <a:ea typeface="Calibri" panose="020F0502020204030204" pitchFamily="34" charset="0"/>
                <a:cs typeface="Times New Roman" panose="02020603050405020304" pitchFamily="18" charset="0"/>
              </a:rPr>
              <a:t> района  РБ. Участник Великой Отечественной войны 1941-1945 года, педагог. Закончил педагогическое училище, затем работал в школе д. </a:t>
            </a:r>
            <a:r>
              <a:rPr lang="ru-RU" sz="2400" dirty="0" err="1" smtClean="0">
                <a:effectLst/>
                <a:latin typeface="Times New Roman" panose="02020603050405020304" pitchFamily="18" charset="0"/>
                <a:ea typeface="Calibri" panose="020F0502020204030204" pitchFamily="34" charset="0"/>
                <a:cs typeface="Times New Roman" panose="02020603050405020304" pitchFamily="18" charset="0"/>
              </a:rPr>
              <a:t>Леканды</a:t>
            </a:r>
            <a:r>
              <a:rPr lang="ru-RU" sz="2400" dirty="0" smtClean="0">
                <a:effectLst/>
                <a:latin typeface="Times New Roman" panose="02020603050405020304" pitchFamily="18" charset="0"/>
                <a:ea typeface="Calibri" panose="020F0502020204030204" pitchFamily="34" charset="0"/>
                <a:cs typeface="Times New Roman" panose="02020603050405020304" pitchFamily="18" charset="0"/>
              </a:rPr>
              <a:t>. В 1943 году отправляют на фронт, пропал без вести.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7302136" y="5315811"/>
            <a:ext cx="4506951" cy="1187814"/>
          </a:xfrm>
          <a:prstGeom prst="rect">
            <a:avLst/>
          </a:prstGeom>
        </p:spPr>
      </p:pic>
    </p:spTree>
    <p:extLst>
      <p:ext uri="{BB962C8B-B14F-4D97-AF65-F5344CB8AC3E}">
        <p14:creationId xmlns:p14="http://schemas.microsoft.com/office/powerpoint/2010/main" val="2413855833"/>
      </p:ext>
    </p:extLst>
  </p:cSld>
  <p:clrMapOvr>
    <a:masterClrMapping/>
  </p:clrMapOvr>
  <p:transition spd="slow" advClick="0" advTm="650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31520"/>
            <a:ext cx="10515600" cy="195943"/>
          </a:xfrm>
        </p:spPr>
        <p:txBody>
          <a:bodyPr>
            <a:normAutofit fontScale="90000"/>
          </a:bodyPr>
          <a:lstStyle/>
          <a:p>
            <a:pPr indent="228600">
              <a:lnSpc>
                <a:spcPct val="115000"/>
              </a:lnSpc>
              <a:spcAft>
                <a:spcPts val="0"/>
              </a:spcAft>
            </a:pP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ru-RU"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9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Баймурзин</a:t>
            </a:r>
            <a:r>
              <a:rPr lang="ru-RU" sz="29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9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Гайзулла</a:t>
            </a:r>
            <a:r>
              <a:rPr lang="ru-RU" sz="29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9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Гиззатуллович</a:t>
            </a:r>
            <a:r>
              <a:rPr lang="ru-RU" sz="29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r>
            <a:b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200" dirty="0" smtClean="0">
                <a:latin typeface="Times New Roman" panose="02020603050405020304" pitchFamily="18" charset="0"/>
                <a:ea typeface="Calibri" panose="020F0502020204030204" pitchFamily="34" charset="0"/>
                <a:cs typeface="Times New Roman" panose="02020603050405020304" pitchFamily="18" charset="0"/>
              </a:rPr>
              <a:t>Родился </a:t>
            </a:r>
            <a:r>
              <a:rPr lang="ru-RU" sz="2200" dirty="0">
                <a:latin typeface="Times New Roman" panose="02020603050405020304" pitchFamily="18" charset="0"/>
                <a:ea typeface="Calibri" panose="020F0502020204030204" pitchFamily="34" charset="0"/>
                <a:cs typeface="Times New Roman" panose="02020603050405020304" pitchFamily="18" charset="0"/>
              </a:rPr>
              <a:t>в 1916 году в д. </a:t>
            </a:r>
            <a:r>
              <a:rPr lang="ru-RU" sz="2200"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sz="2200" dirty="0">
                <a:latin typeface="Times New Roman" panose="02020603050405020304" pitchFamily="18" charset="0"/>
                <a:ea typeface="Calibri" panose="020F0502020204030204" pitchFamily="34" charset="0"/>
                <a:cs typeface="Times New Roman" panose="02020603050405020304" pitchFamily="18" charset="0"/>
              </a:rPr>
              <a:t> </a:t>
            </a:r>
            <a:r>
              <a:rPr lang="ru-RU" sz="2200"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2200" dirty="0">
                <a:latin typeface="Times New Roman" panose="02020603050405020304" pitchFamily="18" charset="0"/>
                <a:ea typeface="Calibri" panose="020F0502020204030204" pitchFamily="34" charset="0"/>
                <a:cs typeface="Times New Roman" panose="02020603050405020304" pitchFamily="18" charset="0"/>
              </a:rPr>
              <a:t> района  РБ. Участник Великой </a:t>
            </a:r>
            <a:r>
              <a:rPr lang="ru-RU" sz="2200" dirty="0" smtClean="0">
                <a:latin typeface="Times New Roman" panose="02020603050405020304" pitchFamily="18" charset="0"/>
                <a:ea typeface="Calibri" panose="020F0502020204030204" pitchFamily="34" charset="0"/>
                <a:cs typeface="Times New Roman" panose="02020603050405020304" pitchFamily="18" charset="0"/>
              </a:rPr>
              <a:t>Отечественной </a:t>
            </a:r>
            <a:r>
              <a:rPr lang="ru-RU" sz="2200" dirty="0">
                <a:latin typeface="Times New Roman" panose="02020603050405020304" pitchFamily="18" charset="0"/>
                <a:ea typeface="Calibri" panose="020F0502020204030204" pitchFamily="34" charset="0"/>
                <a:cs typeface="Times New Roman" panose="02020603050405020304" pitchFamily="18" charset="0"/>
              </a:rPr>
              <a:t>войны </a:t>
            </a:r>
            <a:r>
              <a:rPr lang="ru-RU" sz="2200" dirty="0" smtClean="0">
                <a:latin typeface="Times New Roman" panose="02020603050405020304" pitchFamily="18" charset="0"/>
                <a:ea typeface="Calibri" panose="020F0502020204030204" pitchFamily="34" charset="0"/>
                <a:cs typeface="Times New Roman" panose="02020603050405020304" pitchFamily="18" charset="0"/>
              </a:rPr>
              <a:t>1941-1945 </a:t>
            </a:r>
            <a:r>
              <a:rPr lang="ru-RU" sz="2200" dirty="0">
                <a:latin typeface="Times New Roman" panose="02020603050405020304" pitchFamily="18" charset="0"/>
                <a:ea typeface="Calibri" panose="020F0502020204030204" pitchFamily="34" charset="0"/>
                <a:cs typeface="Times New Roman" panose="02020603050405020304" pitchFamily="18" charset="0"/>
              </a:rPr>
              <a:t>года, педагог. В 1938 году заканчивает </a:t>
            </a:r>
            <a:r>
              <a:rPr lang="ru-RU" sz="2200" dirty="0" err="1">
                <a:latin typeface="Times New Roman" panose="02020603050405020304" pitchFamily="18" charset="0"/>
                <a:ea typeface="Calibri" panose="020F0502020204030204" pitchFamily="34" charset="0"/>
                <a:cs typeface="Times New Roman" panose="02020603050405020304" pitchFamily="18" charset="0"/>
              </a:rPr>
              <a:t>Стерлитамакское</a:t>
            </a:r>
            <a:r>
              <a:rPr lang="ru-RU" sz="2200" dirty="0">
                <a:latin typeface="Times New Roman" panose="02020603050405020304" pitchFamily="18" charset="0"/>
                <a:ea typeface="Calibri" panose="020F0502020204030204" pitchFamily="34" charset="0"/>
                <a:cs typeface="Times New Roman" panose="02020603050405020304" pitchFamily="18" charset="0"/>
              </a:rPr>
              <a:t> педагогическое училище. Начинает свою педагогическую деятельность в начальной школе. В 1939 году призывается в ряды Красной Армии. После войны работает сначала в </a:t>
            </a:r>
            <a:r>
              <a:rPr lang="ru-RU" sz="2200" dirty="0" err="1">
                <a:latin typeface="Times New Roman" panose="02020603050405020304" pitchFamily="18" charset="0"/>
                <a:ea typeface="Calibri" panose="020F0502020204030204" pitchFamily="34" charset="0"/>
                <a:cs typeface="Times New Roman" panose="02020603050405020304" pitchFamily="18" charset="0"/>
              </a:rPr>
              <a:t>Мурадымовской</a:t>
            </a:r>
            <a:r>
              <a:rPr lang="ru-RU" sz="2200" dirty="0">
                <a:latin typeface="Times New Roman" panose="02020603050405020304" pitchFamily="18" charset="0"/>
                <a:ea typeface="Calibri" panose="020F0502020204030204" pitchFamily="34" charset="0"/>
                <a:cs typeface="Times New Roman" panose="02020603050405020304" pitchFamily="18" charset="0"/>
              </a:rPr>
              <a:t> школе, затем в д. </a:t>
            </a:r>
            <a:r>
              <a:rPr lang="ru-RU" sz="2200" dirty="0" err="1">
                <a:latin typeface="Times New Roman" panose="02020603050405020304" pitchFamily="18" charset="0"/>
                <a:ea typeface="Calibri" panose="020F0502020204030204" pitchFamily="34" charset="0"/>
                <a:cs typeface="Times New Roman" panose="02020603050405020304" pitchFamily="18" charset="0"/>
              </a:rPr>
              <a:t>Леканды</a:t>
            </a:r>
            <a:r>
              <a:rPr lang="ru-RU" sz="2200" dirty="0">
                <a:latin typeface="Times New Roman" panose="02020603050405020304" pitchFamily="18" charset="0"/>
                <a:ea typeface="Calibri" panose="020F0502020204030204" pitchFamily="34" charset="0"/>
                <a:cs typeface="Times New Roman" panose="02020603050405020304" pitchFamily="18" charset="0"/>
              </a:rPr>
              <a:t> в 8-летней школе. Выходит на заслуженный отдых, </a:t>
            </a:r>
            <a:r>
              <a:rPr lang="ru-RU" sz="2200" dirty="0" smtClean="0">
                <a:latin typeface="Times New Roman" panose="02020603050405020304" pitchFamily="18" charset="0"/>
                <a:ea typeface="Calibri" panose="020F0502020204030204" pitchFamily="34" charset="0"/>
                <a:cs typeface="Times New Roman" panose="02020603050405020304" pitchFamily="18" charset="0"/>
              </a:rPr>
              <a:t>     </a:t>
            </a:r>
            <a:br>
              <a:rPr lang="ru-RU" sz="2200" dirty="0" smtClean="0">
                <a:latin typeface="Times New Roman" panose="02020603050405020304" pitchFamily="18" charset="0"/>
                <a:ea typeface="Calibri" panose="020F0502020204030204" pitchFamily="34" charset="0"/>
                <a:cs typeface="Times New Roman" panose="02020603050405020304" pitchFamily="18" charset="0"/>
              </a:rPr>
            </a:br>
            <a:r>
              <a:rPr lang="ru-RU" sz="22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2200" dirty="0">
                <a:latin typeface="Times New Roman" panose="02020603050405020304" pitchFamily="18" charset="0"/>
                <a:ea typeface="Calibri" panose="020F0502020204030204" pitchFamily="34" charset="0"/>
                <a:cs typeface="Times New Roman" panose="02020603050405020304" pitchFamily="18" charset="0"/>
              </a:rPr>
              <a:t>дальнейшем работает в г. Уфа</a:t>
            </a:r>
            <a:r>
              <a:rPr lang="ru-RU" sz="2200" dirty="0" smtClean="0">
                <a:latin typeface="Times New Roman" panose="02020603050405020304" pitchFamily="18" charset="0"/>
                <a:ea typeface="Calibri" panose="020F0502020204030204" pitchFamily="34" charset="0"/>
                <a:cs typeface="Times New Roman" panose="02020603050405020304" pitchFamily="18" charset="0"/>
              </a:rPr>
              <a:t>.</a:t>
            </a:r>
            <a:br>
              <a:rPr lang="ru-RU" sz="2200" dirty="0" smtClean="0">
                <a:latin typeface="Times New Roman" panose="02020603050405020304" pitchFamily="18" charset="0"/>
                <a:ea typeface="Calibri" panose="020F0502020204030204" pitchFamily="34" charset="0"/>
                <a:cs typeface="Times New Roman" panose="02020603050405020304" pitchFamily="18" charset="0"/>
              </a:rPr>
            </a:br>
            <a:r>
              <a:rPr lang="ru-RU" sz="22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2200" dirty="0" smtClean="0">
                <a:latin typeface="Times New Roman" panose="02020603050405020304" pitchFamily="18" charset="0"/>
                <a:ea typeface="Calibri" panose="020F0502020204030204" pitchFamily="34" charset="0"/>
                <a:cs typeface="Times New Roman" panose="02020603050405020304" pitchFamily="18" charset="0"/>
              </a:rPr>
            </a:br>
            <a:r>
              <a:rPr lang="ru-RU" sz="2200" dirty="0">
                <a:latin typeface="Times New Roman" panose="02020603050405020304" pitchFamily="18" charset="0"/>
                <a:ea typeface="Calibri" panose="020F0502020204030204" pitchFamily="34" charset="0"/>
                <a:cs typeface="Times New Roman" panose="02020603050405020304" pitchFamily="18" charset="0"/>
              </a:rPr>
              <a:t/>
            </a:r>
            <a:br>
              <a:rPr lang="ru-RU" sz="2200" dirty="0">
                <a:latin typeface="Times New Roman" panose="02020603050405020304" pitchFamily="18" charset="0"/>
                <a:ea typeface="Calibri" panose="020F0502020204030204" pitchFamily="34" charset="0"/>
                <a:cs typeface="Times New Roman" panose="02020603050405020304" pitchFamily="18" charset="0"/>
              </a:rPr>
            </a:br>
            <a:r>
              <a:rPr lang="ru-RU" sz="22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2200" dirty="0" smtClean="0">
                <a:latin typeface="Times New Roman" panose="02020603050405020304" pitchFamily="18" charset="0"/>
                <a:ea typeface="Calibri" panose="020F0502020204030204" pitchFamily="34" charset="0"/>
                <a:cs typeface="Times New Roman" panose="02020603050405020304" pitchFamily="18" charset="0"/>
              </a:rPr>
            </a:br>
            <a:r>
              <a:rPr lang="ru-RU" sz="2200" dirty="0">
                <a:latin typeface="Times New Roman" panose="02020603050405020304" pitchFamily="18" charset="0"/>
                <a:ea typeface="Calibri" panose="020F0502020204030204" pitchFamily="34" charset="0"/>
                <a:cs typeface="Times New Roman" panose="02020603050405020304" pitchFamily="18" charset="0"/>
              </a:rPr>
              <a:t/>
            </a:r>
            <a:br>
              <a:rPr lang="ru-RU" sz="2200" dirty="0">
                <a:latin typeface="Times New Roman" panose="02020603050405020304" pitchFamily="18" charset="0"/>
                <a:ea typeface="Calibri" panose="020F0502020204030204" pitchFamily="34" charset="0"/>
                <a:cs typeface="Times New Roman" panose="02020603050405020304" pitchFamily="18" charset="0"/>
              </a:rPr>
            </a:br>
            <a:r>
              <a:rPr lang="ru-RU" sz="22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2200" dirty="0" smtClean="0">
                <a:latin typeface="Times New Roman" panose="02020603050405020304" pitchFamily="18" charset="0"/>
                <a:ea typeface="Calibri" panose="020F0502020204030204" pitchFamily="34" charset="0"/>
                <a:cs typeface="Times New Roman" panose="02020603050405020304" pitchFamily="18" charset="0"/>
              </a:rPr>
            </a:br>
            <a:r>
              <a:rPr lang="ru-RU" sz="22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22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2200" dirty="0" smtClean="0">
                <a:effectLst/>
                <a:latin typeface="Calibri" panose="020F0502020204030204" pitchFamily="34" charset="0"/>
                <a:ea typeface="Calibri" panose="020F0502020204030204" pitchFamily="34" charset="0"/>
                <a:cs typeface="Times New Roman" panose="02020603050405020304" pitchFamily="18" charset="0"/>
              </a:rPr>
              <a:t/>
            </a:r>
            <a:br>
              <a:rPr lang="ru-RU" sz="2200" dirty="0" smtClean="0">
                <a:effectLst/>
                <a:latin typeface="Calibri" panose="020F0502020204030204" pitchFamily="34" charset="0"/>
                <a:ea typeface="Calibri" panose="020F0502020204030204" pitchFamily="34" charset="0"/>
                <a:cs typeface="Times New Roman" panose="02020603050405020304" pitchFamily="18" charset="0"/>
              </a:rPr>
            </a:br>
            <a:r>
              <a:rPr lang="ru-RU" sz="2200" dirty="0">
                <a:latin typeface="Calibri" panose="020F0502020204030204" pitchFamily="34" charset="0"/>
                <a:ea typeface="Calibri" panose="020F0502020204030204" pitchFamily="34" charset="0"/>
                <a:cs typeface="Times New Roman" panose="02020603050405020304" pitchFamily="18" charset="0"/>
              </a:rPr>
              <a:t/>
            </a:r>
            <a:br>
              <a:rPr lang="ru-RU" sz="2200" dirty="0">
                <a:latin typeface="Calibri" panose="020F0502020204030204" pitchFamily="34" charset="0"/>
                <a:ea typeface="Calibri" panose="020F0502020204030204" pitchFamily="34" charset="0"/>
                <a:cs typeface="Times New Roman" panose="02020603050405020304" pitchFamily="18" charset="0"/>
              </a:rPr>
            </a:br>
            <a:r>
              <a:rPr lang="ru-RU" sz="2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p>
        </p:txBody>
      </p:sp>
      <p:sp>
        <p:nvSpPr>
          <p:cNvPr id="3" name="Объект 2"/>
          <p:cNvSpPr>
            <a:spLocks noGrp="1"/>
          </p:cNvSpPr>
          <p:nvPr>
            <p:ph idx="1"/>
          </p:nvPr>
        </p:nvSpPr>
        <p:spPr>
          <a:xfrm flipV="1">
            <a:off x="838200" y="6176962"/>
            <a:ext cx="10515600" cy="45719"/>
          </a:xfrm>
        </p:spPr>
        <p:txBody>
          <a:bodyPr>
            <a:normAutofit fontScale="25000" lnSpcReduction="20000"/>
          </a:bodyPr>
          <a:lstStyle/>
          <a:p>
            <a:endParaRPr lang="ru-RU" dirty="0"/>
          </a:p>
        </p:txBody>
      </p:sp>
      <p:pic>
        <p:nvPicPr>
          <p:cNvPr id="5" name="Picture 8" descr="https://im0-tub-ru.yandex.net/i?id=a463774488dc0170fb2abcc50ceb8b2b&amp;ref=rim&amp;n=33&amp;w=480&amp;h=1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949" y="5381896"/>
            <a:ext cx="4728753" cy="119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995928"/>
      </p:ext>
    </p:extLst>
  </p:cSld>
  <p:clrMapOvr>
    <a:masterClrMapping/>
  </p:clrMapOvr>
  <p:transition spd="slow" advClick="0" advTm="650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95867" y="897466"/>
            <a:ext cx="10769600" cy="3596369"/>
          </a:xfrm>
          <a:prstGeom prst="rect">
            <a:avLst/>
          </a:prstGeom>
        </p:spPr>
        <p:txBody>
          <a:bodyPr wrap="square">
            <a:spAutoFit/>
          </a:bodyPr>
          <a:lstStyle/>
          <a:p>
            <a:pPr indent="228600" algn="just">
              <a:lnSpc>
                <a:spcPct val="115000"/>
              </a:lnSpc>
              <a:spcAft>
                <a:spcPts val="0"/>
              </a:spcAft>
            </a:pPr>
            <a:endParaRPr lang="ru-RU" sz="20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228600" algn="ctr">
              <a:lnSpc>
                <a:spcPct val="115000"/>
              </a:lnSpc>
              <a:spcAft>
                <a:spcPts val="0"/>
              </a:spcAft>
            </a:pPr>
            <a:endParaRPr lang="ru-RU" sz="2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indent="228600" algn="ctr">
              <a:lnSpc>
                <a:spcPct val="115000"/>
              </a:lnSpc>
              <a:spcAft>
                <a:spcPts val="0"/>
              </a:spcAft>
            </a:pPr>
            <a:r>
              <a:rPr lang="ru-RU" sz="2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Смакова</a:t>
            </a:r>
            <a:r>
              <a:rPr lang="ru-RU" sz="2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Мухтарама</a:t>
            </a:r>
            <a:r>
              <a:rPr lang="ru-RU" sz="2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Абдулловна</a:t>
            </a:r>
            <a:r>
              <a:rPr lang="ru-RU" sz="26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228600" algn="ctr">
              <a:lnSpc>
                <a:spcPct val="115000"/>
              </a:lnSpc>
              <a:spcAft>
                <a:spcPts val="0"/>
              </a:spcAft>
            </a:pPr>
            <a:endParaRPr lang="ru-RU" sz="2600" dirty="0">
              <a:latin typeface="Times New Roman" panose="02020603050405020304" pitchFamily="18" charset="0"/>
              <a:ea typeface="Calibri" panose="020F0502020204030204" pitchFamily="34" charset="0"/>
              <a:cs typeface="Times New Roman" panose="02020603050405020304" pitchFamily="18" charset="0"/>
            </a:endParaRPr>
          </a:p>
          <a:p>
            <a:pPr indent="228600" algn="just">
              <a:lnSpc>
                <a:spcPct val="115000"/>
              </a:lnSpc>
              <a:spcAft>
                <a:spcPts val="0"/>
              </a:spcAft>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Родилась в 1923 году в д.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района  РБ в семье муллы. Участник Великой Отечественной войны 1941-1945 года, педагог. До войны работала пионервожатой в 7-летней школе д. </a:t>
            </a:r>
            <a:r>
              <a:rPr lang="ru-RU" sz="2000" dirty="0" err="1" smtClean="0">
                <a:effectLst/>
                <a:latin typeface="Times New Roman" panose="02020603050405020304" pitchFamily="18" charset="0"/>
                <a:ea typeface="Calibri" panose="020F0502020204030204" pitchFamily="34" charset="0"/>
                <a:cs typeface="Times New Roman" panose="02020603050405020304" pitchFamily="18" charset="0"/>
              </a:rPr>
              <a:t>Леканды</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затем в 1941 году учителем. В 1942 году изъявляет желание ехать на фронт. Кавалер ордена Красного знамени. Прошла путь от Сталинграда до Берлина. После войны проживает в г. Белебей.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7182189" y="5371706"/>
            <a:ext cx="4724809" cy="1194920"/>
          </a:xfrm>
          <a:prstGeom prst="rect">
            <a:avLst/>
          </a:prstGeom>
        </p:spPr>
      </p:pic>
    </p:spTree>
    <p:extLst>
      <p:ext uri="{BB962C8B-B14F-4D97-AF65-F5344CB8AC3E}">
        <p14:creationId xmlns:p14="http://schemas.microsoft.com/office/powerpoint/2010/main" val="938654759"/>
      </p:ext>
    </p:extLst>
  </p:cSld>
  <p:clrMapOvr>
    <a:masterClrMapping/>
  </p:clrMapOvr>
  <p:transition spd="slow" advClick="0" advTm="650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6148" name="Picture 4" descr="http://bagschool2.ru/images/75_%D0%9F%D0%9E%D0%91%D0%95%D0%94%D0%9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731" y="-77793"/>
            <a:ext cx="9366069" cy="700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835942"/>
      </p:ext>
    </p:extLst>
  </p:cSld>
  <p:clrMapOvr>
    <a:masterClrMapping/>
  </p:clrMapOvr>
  <p:transition spd="slow" advClick="0" advTm="65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5122" name="Picture 2" descr="http://mdou9-nov.ucoz.ru/docs/shafranskaya/my_pomnim-my_gordims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838360"/>
      </p:ext>
    </p:extLst>
  </p:cSld>
  <p:clrMapOvr>
    <a:masterClrMapping/>
  </p:clrMapOvr>
  <p:transition spd="slow" advClick="0" advTm="650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b="1" dirty="0" smtClean="0">
                <a:solidFill>
                  <a:srgbClr val="FF0000"/>
                </a:solidFill>
                <a:latin typeface="Georgia" panose="02040502050405020303" pitchFamily="18" charset="0"/>
              </a:rPr>
              <a:t>Учителя-ветераны </a:t>
            </a:r>
            <a:br>
              <a:rPr lang="ru-RU" sz="4000" b="1" dirty="0" smtClean="0">
                <a:solidFill>
                  <a:srgbClr val="FF0000"/>
                </a:solidFill>
                <a:latin typeface="Georgia" panose="02040502050405020303" pitchFamily="18" charset="0"/>
              </a:rPr>
            </a:br>
            <a:r>
              <a:rPr lang="ru-RU" sz="4000" b="1" dirty="0" smtClean="0">
                <a:solidFill>
                  <a:srgbClr val="FF0000"/>
                </a:solidFill>
                <a:latin typeface="Georgia" panose="02040502050405020303" pitchFamily="18" charset="0"/>
              </a:rPr>
              <a:t>Великой Отечественной войны </a:t>
            </a:r>
            <a:br>
              <a:rPr lang="ru-RU" sz="4000" b="1" dirty="0" smtClean="0">
                <a:solidFill>
                  <a:srgbClr val="FF0000"/>
                </a:solidFill>
                <a:latin typeface="Georgia" panose="02040502050405020303" pitchFamily="18" charset="0"/>
              </a:rPr>
            </a:br>
            <a:r>
              <a:rPr lang="ru-RU" sz="4000" b="1" dirty="0" smtClean="0">
                <a:solidFill>
                  <a:srgbClr val="FF0000"/>
                </a:solidFill>
                <a:latin typeface="Georgia" panose="02040502050405020303" pitchFamily="18" charset="0"/>
              </a:rPr>
              <a:t>1941-1945 г.</a:t>
            </a:r>
            <a:endParaRPr lang="ru-RU" sz="4000" b="1" dirty="0">
              <a:solidFill>
                <a:srgbClr val="FF0000"/>
              </a:solidFill>
              <a:latin typeface="Georgia" panose="02040502050405020303" pitchFamily="18" charset="0"/>
            </a:endParaRPr>
          </a:p>
        </p:txBody>
      </p:sp>
      <p:sp>
        <p:nvSpPr>
          <p:cNvPr id="3" name="Объект 2"/>
          <p:cNvSpPr>
            <a:spLocks noGrp="1"/>
          </p:cNvSpPr>
          <p:nvPr>
            <p:ph idx="1"/>
          </p:nvPr>
        </p:nvSpPr>
        <p:spPr>
          <a:xfrm>
            <a:off x="838200" y="2963333"/>
            <a:ext cx="10515600" cy="118534"/>
          </a:xfrm>
        </p:spPr>
        <p:txBody>
          <a:bodyPr>
            <a:normAutofit fontScale="25000" lnSpcReduction="20000"/>
          </a:bodyPr>
          <a:lstStyle/>
          <a:p>
            <a:endParaRPr lang="ru-RU" dirty="0" smtClean="0"/>
          </a:p>
          <a:p>
            <a:pPr marL="0" indent="0">
              <a:buNone/>
            </a:pPr>
            <a:endParaRPr lang="ru-RU" dirty="0"/>
          </a:p>
        </p:txBody>
      </p:sp>
      <p:pic>
        <p:nvPicPr>
          <p:cNvPr id="10242" name="Picture 2" descr="http://ruzacbs.ru/sites/default/files/inline/images/%D0%BB%D0%BE%D0%B3%D0%BE%D1%82%D0%B8%D0%B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534" y="2590800"/>
            <a:ext cx="10498666" cy="3938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ruzacbs.ru/sites/default/files/inline/images/%D0%BB%D0%BE%D0%B3%D0%BE%D1%82%D0%B8%D0%B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660" y="2590800"/>
            <a:ext cx="10498666" cy="393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13321"/>
      </p:ext>
    </p:extLst>
  </p:cSld>
  <p:clrMapOvr>
    <a:masterClrMapping/>
  </p:clrMapOvr>
  <p:transition spd="slow" advClick="0" advTm="650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301287" y="5427873"/>
            <a:ext cx="4416095" cy="984004"/>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129437" y="790495"/>
            <a:ext cx="10104619" cy="5425439"/>
          </a:xfrm>
        </p:spPr>
        <p:txBody>
          <a:bodyPr/>
          <a:lstStyle/>
          <a:p>
            <a:pPr marL="0" indent="0">
              <a:buNone/>
            </a:pPr>
            <a:r>
              <a:rPr lang="ru-RU" b="1" i="1" dirty="0">
                <a:latin typeface="arial" panose="020B0604020202020204" pitchFamily="34" charset="0"/>
              </a:rPr>
              <a:t> </a:t>
            </a:r>
            <a:r>
              <a:rPr lang="ru-RU" b="1" i="1" dirty="0" smtClean="0">
                <a:latin typeface="arial" panose="020B0604020202020204" pitchFamily="34" charset="0"/>
              </a:rPr>
              <a:t>                                                   Учитель!</a:t>
            </a:r>
          </a:p>
          <a:p>
            <a:pPr marL="0" indent="0" algn="just">
              <a:buNone/>
            </a:pPr>
            <a:r>
              <a:rPr lang="ru-RU" b="1" i="1" dirty="0">
                <a:latin typeface="arial" panose="020B0604020202020204" pitchFamily="34" charset="0"/>
              </a:rPr>
              <a:t> </a:t>
            </a:r>
            <a:r>
              <a:rPr lang="ru-RU" b="1" i="1" dirty="0" smtClean="0">
                <a:latin typeface="arial" panose="020B0604020202020204" pitchFamily="34" charset="0"/>
              </a:rPr>
              <a:t>       Сколько </a:t>
            </a:r>
            <a:r>
              <a:rPr lang="ru-RU" b="1" i="1" dirty="0">
                <a:latin typeface="arial" panose="020B0604020202020204" pitchFamily="34" charset="0"/>
              </a:rPr>
              <a:t>в этом слове тепла, доброты, нежности и справедливости. Учить детей.... Чему учить? Писать, читать, считать. Нет, не только этому! Учить их быть людьми, учить любить природу, учить уважать старших, учить быть хорошим товарищем. Но как сложно не растерять всю эту теплоту, когда вокруг тебя  громыхали танки,  погибали и страдали люди! Война закончилась.... а душа щемила и кровоточила..... И быть может, бальзамом на измученную войной душу были дети, которые смотрели  горящими глазами и жаждали помощи, жаждали знаний о том, как дальше жить и с чем идти в мирную жизнь.  </a:t>
            </a:r>
            <a:endParaRPr lang="ru-RU" dirty="0"/>
          </a:p>
        </p:txBody>
      </p:sp>
    </p:spTree>
    <p:extLst>
      <p:ext uri="{BB962C8B-B14F-4D97-AF65-F5344CB8AC3E}">
        <p14:creationId xmlns:p14="http://schemas.microsoft.com/office/powerpoint/2010/main" val="2948486221"/>
      </p:ext>
    </p:extLst>
  </p:cSld>
  <p:clrMapOvr>
    <a:masterClrMapping/>
  </p:clrMapOvr>
  <p:transition spd="slow" advClick="0" advTm="650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descr="F:\фото ветеранов\бахтигареев ш.с..png"/>
          <p:cNvPicPr>
            <a:picLocks noGrp="1"/>
          </p:cNvPicPr>
          <p:nvPr>
            <p:ph idx="1"/>
          </p:nvPr>
        </p:nvPicPr>
        <p:blipFill>
          <a:blip r:embed="rId2"/>
          <a:srcRect/>
          <a:stretch>
            <a:fillRect/>
          </a:stretch>
        </p:blipFill>
        <p:spPr bwMode="auto">
          <a:xfrm>
            <a:off x="333732" y="529389"/>
            <a:ext cx="4053783" cy="587431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Прямоугольник 4"/>
          <p:cNvSpPr/>
          <p:nvPr/>
        </p:nvSpPr>
        <p:spPr>
          <a:xfrm>
            <a:off x="4644189" y="365125"/>
            <a:ext cx="7214080" cy="6180153"/>
          </a:xfrm>
          <a:prstGeom prst="rect">
            <a:avLst/>
          </a:prstGeom>
        </p:spPr>
        <p:txBody>
          <a:bodyPr wrap="square">
            <a:spAutoFit/>
          </a:bodyPr>
          <a:lstStyle/>
          <a:p>
            <a:pPr indent="228600" algn="ctr">
              <a:lnSpc>
                <a:spcPct val="115000"/>
              </a:lnSpc>
              <a:spcAft>
                <a:spcPts val="0"/>
              </a:spcAft>
            </a:pPr>
            <a:r>
              <a:rPr lang="ru-RU"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Бахтигареев</a:t>
            </a:r>
            <a:r>
              <a:rPr lang="ru-RU"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Шаймардан</a:t>
            </a:r>
            <a:r>
              <a:rPr lang="ru-RU"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Салигарданович</a:t>
            </a:r>
            <a:r>
              <a:rPr lang="ru-RU"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indent="228600" algn="just">
              <a:lnSpc>
                <a:spcPct val="115000"/>
              </a:lnSpc>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          Р</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одился 22 октября 1923 года в д.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Старомурадымово</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района БАССР. Участник Великой Отечественной войны 1941-1945 года, педагог, партийный работник. Находился на военной службе в рядах Советской Армии с 18 июня 1941 года по 1 августа 1947 года. С 27 октября 1941 года по 9 мая 1945 участвовал в Великой Отечественной войне рядовым на должности стрелка в составе 33 Отдельной лыжной бригады против белофиннов.  Младшим сержантом на должности командира отделения в составе 65 стрелковой дивизии по освобождению Советского Заполярья в звании сержанта в составе 102 гвардейской стрелковой дивизии на 2-м Белорусском фронте. Приказом главнокомандующего Группы Советских оккупационных войск в Германии № 0216 от 02.03.1946 года присвоено звание «Младший лейтенант». Дважды награжден медалями «За отвагу», «За оборону Советского Заполярья», за смелость и решительность в бою на подступах к Гдыне награжден орденом Славы </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III</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степени, медалью «За победу над Германией в Великой Отечественной войне 1941-1945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гг</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p>
          <a:p>
            <a:pPr indent="228600" algn="just">
              <a:lnSpc>
                <a:spcPct val="115000"/>
              </a:lnSpc>
              <a:spcAft>
                <a:spcPts val="0"/>
              </a:spcAft>
            </a:pP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После демобилизации из рядов Советской Армии работал директором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Гумеровской</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Турумбетовской</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Мурадымовской</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школ, секретарем парткома колхоза им. Чапаева </a:t>
            </a:r>
            <a:r>
              <a:rPr lang="ru-RU" sz="1600" dirty="0" err="1" smtClean="0">
                <a:effectLst/>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1600" dirty="0" smtClean="0">
                <a:effectLst/>
                <a:latin typeface="Times New Roman" panose="02020603050405020304" pitchFamily="18" charset="0"/>
                <a:ea typeface="Calibri" panose="020F0502020204030204" pitchFamily="34" charset="0"/>
                <a:cs typeface="Times New Roman" panose="02020603050405020304" pitchFamily="18" charset="0"/>
              </a:rPr>
              <a:t> района БАССР. Был удостоен значка «Отличник народного просвещения РСФСР», почетных грамот Министерства просвещения СССР, РСФСР, БАССР. Умер 6 марта 1977 года.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94441"/>
      </p:ext>
    </p:extLst>
  </p:cSld>
  <p:clrMapOvr>
    <a:masterClrMapping/>
  </p:clrMapOvr>
  <p:transition spd="slow" advClick="0" advTm="650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661217" y="673463"/>
            <a:ext cx="6951663" cy="5516563"/>
          </a:xfrm>
        </p:spPr>
        <p:txBody>
          <a:bodyPr>
            <a:normAutofit fontScale="92500" lnSpcReduction="10000"/>
          </a:bodyPr>
          <a:lstStyle/>
          <a:p>
            <a:pPr indent="0" algn="ctr">
              <a:lnSpc>
                <a:spcPct val="115000"/>
              </a:lnSpc>
              <a:spcAft>
                <a:spcPts val="0"/>
              </a:spcAft>
              <a:buNone/>
            </a:pPr>
            <a:r>
              <a:rPr lang="ru-RU" sz="4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Кунафин</a:t>
            </a:r>
            <a:r>
              <a:rPr lang="ru-RU" sz="3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Булат </a:t>
            </a:r>
            <a:r>
              <a:rPr lang="ru-RU" sz="3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Рамазанович</a:t>
            </a:r>
            <a:r>
              <a:rPr lang="ru-RU" sz="3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3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      Родился </a:t>
            </a:r>
            <a:r>
              <a:rPr lang="ru-RU" dirty="0">
                <a:latin typeface="Times New Roman" panose="02020603050405020304" pitchFamily="18" charset="0"/>
                <a:ea typeface="Calibri" panose="020F0502020204030204" pitchFamily="34" charset="0"/>
                <a:cs typeface="Times New Roman" panose="02020603050405020304" pitchFamily="18" charset="0"/>
              </a:rPr>
              <a:t>в 1901 году в деревне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dirty="0">
                <a:latin typeface="Times New Roman" panose="02020603050405020304" pitchFamily="18" charset="0"/>
                <a:ea typeface="Calibri" panose="020F0502020204030204" pitchFamily="34" charset="0"/>
                <a:cs typeface="Times New Roman" panose="02020603050405020304" pitchFamily="18" charset="0"/>
              </a:rPr>
              <a:t> района БАССР. Участник Великой Отечественной войны 1941-1945 года, педагог, партийный. Один из основателей в 1918 году комсомольской организации в деревне. В 1920 году его отправляют в д. Красный </a:t>
            </a:r>
            <a:r>
              <a:rPr lang="ru-RU" dirty="0" err="1">
                <a:latin typeface="Times New Roman" panose="02020603050405020304" pitchFamily="18" charset="0"/>
                <a:ea typeface="Calibri" panose="020F0502020204030204" pitchFamily="34" charset="0"/>
                <a:cs typeface="Times New Roman" panose="02020603050405020304" pitchFamily="18" charset="0"/>
              </a:rPr>
              <a:t>Уршак</a:t>
            </a:r>
            <a:r>
              <a:rPr lang="ru-RU" dirty="0">
                <a:latin typeface="Times New Roman" panose="02020603050405020304" pitchFamily="18" charset="0"/>
                <a:ea typeface="Calibri" panose="020F0502020204030204" pitchFamily="34" charset="0"/>
                <a:cs typeface="Times New Roman" panose="02020603050405020304" pitchFamily="18" charset="0"/>
              </a:rPr>
              <a:t> учителем начальных классов. В 1921 году учится на курсах в г. Уфе. В 1924 году создается комсомольская организация и он становится ее секретарем. В 1940-м году поступает учиться в </a:t>
            </a:r>
            <a:r>
              <a:rPr lang="ru-RU" dirty="0" err="1">
                <a:latin typeface="Times New Roman" panose="02020603050405020304" pitchFamily="18" charset="0"/>
                <a:ea typeface="Calibri" panose="020F0502020204030204" pitchFamily="34" charset="0"/>
                <a:cs typeface="Times New Roman" panose="02020603050405020304" pitchFamily="18" charset="0"/>
              </a:rPr>
              <a:t>Стерлитамакский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педтехникум</a:t>
            </a:r>
            <a:r>
              <a:rPr lang="ru-RU" dirty="0">
                <a:latin typeface="Times New Roman" panose="02020603050405020304" pitchFamily="18" charset="0"/>
                <a:ea typeface="Calibri" panose="020F0502020204030204" pitchFamily="34" charset="0"/>
                <a:cs typeface="Times New Roman" panose="02020603050405020304" pitchFamily="18" charset="0"/>
              </a:rPr>
              <a:t> и начинает работать учителем начальных классов в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Мурадымовской</a:t>
            </a:r>
            <a:r>
              <a:rPr lang="ru-RU" dirty="0">
                <a:latin typeface="Times New Roman" panose="02020603050405020304" pitchFamily="18" charset="0"/>
                <a:ea typeface="Calibri" panose="020F0502020204030204" pitchFamily="34" charset="0"/>
                <a:cs typeface="Times New Roman" panose="02020603050405020304" pitchFamily="18" charset="0"/>
              </a:rPr>
              <a:t> семилетней школе. В 1965 году выходит на заслуженный отдых.  Его награды: «За победу над Германией», медаль «25 лет Победы в Великой Отечественной войне». В 1974 году умер, похоронен в д.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0"/>
              </a:spcAft>
              <a:buNone/>
            </a:pPr>
            <a:r>
              <a:rPr lang="ru-RU" b="1" dirty="0">
                <a:latin typeface="Times New Roman" panose="02020603050405020304" pitchFamily="18" charset="0"/>
                <a:ea typeface="Calibri" panose="020F0502020204030204" pitchFamily="34" charset="0"/>
                <a:cs typeface="Times New Roman" panose="02020603050405020304" pitchFamily="18" charset="0"/>
              </a:rPr>
              <a:t> </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descr="F:\фото ветеранов\кунафин булат.png"/>
          <p:cNvPicPr/>
          <p:nvPr/>
        </p:nvPicPr>
        <p:blipFill>
          <a:blip r:embed="rId2"/>
          <a:srcRect/>
          <a:stretch>
            <a:fillRect/>
          </a:stretch>
        </p:blipFill>
        <p:spPr bwMode="auto">
          <a:xfrm>
            <a:off x="351047" y="365124"/>
            <a:ext cx="4090323" cy="581183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4242181600"/>
      </p:ext>
    </p:extLst>
  </p:cSld>
  <p:clrMapOvr>
    <a:masterClrMapping/>
  </p:clrMapOvr>
  <p:transition spd="slow" advClick="0" advTm="6500">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792132" y="491067"/>
            <a:ext cx="6877475" cy="5825066"/>
          </a:xfrm>
        </p:spPr>
        <p:txBody>
          <a:bodyPr>
            <a:normAutofit fontScale="92500" lnSpcReduction="10000"/>
          </a:bodyPr>
          <a:lstStyle/>
          <a:p>
            <a:pPr marL="0" indent="0" algn="ctr">
              <a:buNone/>
            </a:pPr>
            <a:r>
              <a:rPr lang="ru-RU" sz="3000" b="1" dirty="0" err="1">
                <a:solidFill>
                  <a:srgbClr val="FF0000"/>
                </a:solidFill>
                <a:latin typeface="Times New Roman" panose="02020603050405020304" pitchFamily="18" charset="0"/>
                <a:cs typeface="Times New Roman" panose="02020603050405020304" pitchFamily="18" charset="0"/>
              </a:rPr>
              <a:t>Валитов</a:t>
            </a:r>
            <a:r>
              <a:rPr lang="ru-RU" sz="3000" b="1" dirty="0">
                <a:solidFill>
                  <a:srgbClr val="FF0000"/>
                </a:solidFill>
                <a:latin typeface="Times New Roman" panose="02020603050405020304" pitchFamily="18" charset="0"/>
                <a:cs typeface="Times New Roman" panose="02020603050405020304" pitchFamily="18" charset="0"/>
              </a:rPr>
              <a:t> Рахматулла </a:t>
            </a:r>
            <a:r>
              <a:rPr lang="ru-RU" sz="3000" b="1" dirty="0" err="1">
                <a:solidFill>
                  <a:srgbClr val="FF0000"/>
                </a:solidFill>
                <a:latin typeface="Times New Roman" panose="02020603050405020304" pitchFamily="18" charset="0"/>
                <a:cs typeface="Times New Roman" panose="02020603050405020304" pitchFamily="18" charset="0"/>
              </a:rPr>
              <a:t>Загидуллович</a:t>
            </a:r>
            <a:r>
              <a:rPr lang="ru-RU" sz="3000" dirty="0">
                <a:solidFill>
                  <a:srgbClr val="FF0000"/>
                </a:solidFill>
                <a:latin typeface="Times New Roman" panose="02020603050405020304" pitchFamily="18" charset="0"/>
                <a:cs typeface="Times New Roman" panose="02020603050405020304" pitchFamily="18" charset="0"/>
              </a:rPr>
              <a:t> </a:t>
            </a:r>
            <a:endParaRPr lang="ru-RU" sz="3000"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ru-RU" sz="2400" dirty="0" smtClean="0">
                <a:latin typeface="Times New Roman" panose="02020603050405020304" pitchFamily="18" charset="0"/>
                <a:cs typeface="Times New Roman" panose="02020603050405020304" pitchFamily="18" charset="0"/>
              </a:rPr>
              <a:t>       Родился </a:t>
            </a:r>
            <a:r>
              <a:rPr lang="ru-RU" sz="2400" dirty="0">
                <a:latin typeface="Times New Roman" panose="02020603050405020304" pitchFamily="18" charset="0"/>
                <a:cs typeface="Times New Roman" panose="02020603050405020304" pitchFamily="18" charset="0"/>
              </a:rPr>
              <a:t>4 мая 1919 года в селе </a:t>
            </a:r>
            <a:r>
              <a:rPr lang="ru-RU" sz="2400" dirty="0" err="1">
                <a:latin typeface="Times New Roman" panose="02020603050405020304" pitchFamily="18" charset="0"/>
                <a:cs typeface="Times New Roman" panose="02020603050405020304" pitchFamily="18" charset="0"/>
              </a:rPr>
              <a:t>Мурадым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Аургазинского</a:t>
            </a:r>
            <a:r>
              <a:rPr lang="ru-RU" sz="2400" dirty="0">
                <a:latin typeface="Times New Roman" panose="02020603050405020304" pitchFamily="18" charset="0"/>
                <a:cs typeface="Times New Roman" panose="02020603050405020304" pitchFamily="18" charset="0"/>
              </a:rPr>
              <a:t> района РБ. Участник Великой Отечественной войны 1941-1945 года, педагог.  Окончил Оренбургский </a:t>
            </a:r>
            <a:r>
              <a:rPr lang="ru-RU" sz="2400" dirty="0" err="1">
                <a:latin typeface="Times New Roman" panose="02020603050405020304" pitchFamily="18" charset="0"/>
                <a:cs typeface="Times New Roman" panose="02020603050405020304" pitchFamily="18" charset="0"/>
              </a:rPr>
              <a:t>госпедуниверситет</a:t>
            </a:r>
            <a:r>
              <a:rPr lang="ru-RU" sz="2400" dirty="0">
                <a:latin typeface="Times New Roman" panose="02020603050405020304" pitchFamily="18" charset="0"/>
                <a:cs typeface="Times New Roman" panose="02020603050405020304" pitchFamily="18" charset="0"/>
              </a:rPr>
              <a:t> и Уфимский мукомольный техникум в 1939 году. Служил в рядах Красной Армии на Дальнем Востоке. Был командиром взвода по обучению призывников. Демобилизовался в 1946 году, возвращается на родину. Награжден орденом Отечественной войны 2 степени и медалями «За победу над Японией», «20 лет Победы в Великой Отечественной войне» В 1947-1950-х годах работал учителем в </a:t>
            </a:r>
            <a:r>
              <a:rPr lang="ru-RU" sz="2400" dirty="0" err="1">
                <a:latin typeface="Times New Roman" panose="02020603050405020304" pitchFamily="18" charset="0"/>
                <a:cs typeface="Times New Roman" panose="02020603050405020304" pitchFamily="18" charset="0"/>
              </a:rPr>
              <a:t>Бегеняшевской</a:t>
            </a:r>
            <a:r>
              <a:rPr lang="ru-RU" sz="2400" dirty="0">
                <a:latin typeface="Times New Roman" panose="02020603050405020304" pitchFamily="18" charset="0"/>
                <a:cs typeface="Times New Roman" panose="02020603050405020304" pitchFamily="18" charset="0"/>
              </a:rPr>
              <a:t> школе, в 1950-1981-х годах учителем химии, биологии и географии в </a:t>
            </a:r>
            <a:r>
              <a:rPr lang="ru-RU" sz="2400" dirty="0" err="1">
                <a:latin typeface="Times New Roman" panose="02020603050405020304" pitchFamily="18" charset="0"/>
                <a:cs typeface="Times New Roman" panose="02020603050405020304" pitchFamily="18" charset="0"/>
              </a:rPr>
              <a:t>Мурадымовской</a:t>
            </a:r>
            <a:r>
              <a:rPr lang="ru-RU" sz="2400" dirty="0">
                <a:latin typeface="Times New Roman" panose="02020603050405020304" pitchFamily="18" charset="0"/>
                <a:cs typeface="Times New Roman" panose="02020603050405020304" pitchFamily="18" charset="0"/>
              </a:rPr>
              <a:t> школе. В 1951-1952 годах, 1958-1961 годах работает директором </a:t>
            </a:r>
            <a:r>
              <a:rPr lang="ru-RU" sz="2400" dirty="0" err="1">
                <a:latin typeface="Times New Roman" panose="02020603050405020304" pitchFamily="18" charset="0"/>
                <a:cs typeface="Times New Roman" panose="02020603050405020304" pitchFamily="18" charset="0"/>
              </a:rPr>
              <a:t>Мурадымовской</a:t>
            </a:r>
            <a:r>
              <a:rPr lang="ru-RU" sz="2400" dirty="0">
                <a:latin typeface="Times New Roman" panose="02020603050405020304" pitchFamily="18" charset="0"/>
                <a:cs typeface="Times New Roman" panose="02020603050405020304" pitchFamily="18" charset="0"/>
              </a:rPr>
              <a:t> школы. Умер в 1992 году, похоронен в д. </a:t>
            </a:r>
            <a:r>
              <a:rPr lang="ru-RU" sz="2400" dirty="0" err="1">
                <a:latin typeface="Times New Roman" panose="02020603050405020304" pitchFamily="18" charset="0"/>
                <a:cs typeface="Times New Roman" panose="02020603050405020304" pitchFamily="18" charset="0"/>
              </a:rPr>
              <a:t>Мурадым</a:t>
            </a:r>
            <a:r>
              <a:rPr lang="ru-RU" sz="2400" dirty="0">
                <a:latin typeface="Times New Roman" panose="02020603050405020304" pitchFamily="18" charset="0"/>
                <a:cs typeface="Times New Roman" panose="02020603050405020304" pitchFamily="18" charset="0"/>
              </a:rPr>
              <a:t>. </a:t>
            </a:r>
          </a:p>
          <a:p>
            <a:endParaRPr lang="ru-RU" dirty="0"/>
          </a:p>
        </p:txBody>
      </p:sp>
      <p:pic>
        <p:nvPicPr>
          <p:cNvPr id="4" name="Рисунок 3" descr="F:\фото ветеранов\валитов р.з..png"/>
          <p:cNvPicPr/>
          <p:nvPr/>
        </p:nvPicPr>
        <p:blipFill>
          <a:blip r:embed="rId2"/>
          <a:srcRect/>
          <a:stretch>
            <a:fillRect/>
          </a:stretch>
        </p:blipFill>
        <p:spPr bwMode="auto">
          <a:xfrm>
            <a:off x="522393" y="491066"/>
            <a:ext cx="3981874" cy="582506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385510747"/>
      </p:ext>
    </p:extLst>
  </p:cSld>
  <p:clrMapOvr>
    <a:masterClrMapping/>
  </p:clrMapOvr>
  <p:transition spd="slow" advClick="0" advTm="650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876800" y="880533"/>
            <a:ext cx="6688668" cy="5296430"/>
          </a:xfrm>
        </p:spPr>
        <p:txBody>
          <a:bodyPr>
            <a:normAutofit/>
          </a:bodyPr>
          <a:lstStyle/>
          <a:p>
            <a:pPr indent="0" algn="ctr">
              <a:lnSpc>
                <a:spcPct val="115000"/>
              </a:lnSpc>
              <a:spcAft>
                <a:spcPts val="0"/>
              </a:spcAft>
              <a:buNone/>
            </a:pPr>
            <a:r>
              <a:rPr lang="ru-RU"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Киреев </a:t>
            </a:r>
            <a:r>
              <a:rPr lang="ru-RU" sz="2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Шакир</a:t>
            </a:r>
            <a:r>
              <a:rPr lang="ru-RU" sz="2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Сахипгареевич</a:t>
            </a:r>
            <a:r>
              <a:rPr lang="ru-RU" sz="2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Родился </a:t>
            </a:r>
            <a:r>
              <a:rPr lang="ru-RU" sz="2000" dirty="0">
                <a:latin typeface="Times New Roman" panose="02020603050405020304" pitchFamily="18" charset="0"/>
                <a:ea typeface="Calibri" panose="020F0502020204030204" pitchFamily="34" charset="0"/>
                <a:cs typeface="Times New Roman" panose="02020603050405020304" pitchFamily="18" charset="0"/>
              </a:rPr>
              <a:t>в д.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sz="2000"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sz="2000" dirty="0">
                <a:latin typeface="Times New Roman" panose="02020603050405020304" pitchFamily="18" charset="0"/>
                <a:ea typeface="Calibri" panose="020F0502020204030204" pitchFamily="34" charset="0"/>
                <a:cs typeface="Times New Roman" panose="02020603050405020304" pitchFamily="18" charset="0"/>
              </a:rPr>
              <a:t> района в 1917 году. Участник Великой Отечественной войны 1941-1945 года, педагог.  Закончил педагогический техникум. Начал преподавательскую деятельность в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Мурадымовской</a:t>
            </a:r>
            <a:r>
              <a:rPr lang="ru-RU" sz="2000" dirty="0">
                <a:latin typeface="Times New Roman" panose="02020603050405020304" pitchFamily="18" charset="0"/>
                <a:ea typeface="Calibri" panose="020F0502020204030204" pitchFamily="34" charset="0"/>
                <a:cs typeface="Times New Roman" panose="02020603050405020304" pitchFamily="18" charset="0"/>
              </a:rPr>
              <a:t> школе учителем, работал и директором школы. </a:t>
            </a:r>
            <a:r>
              <a:rPr lang="ru-RU" dirty="0" smtClean="0">
                <a:latin typeface="Times New Roman" panose="02020603050405020304" pitchFamily="18" charset="0"/>
                <a:ea typeface="Calibri" panose="020F0502020204030204" pitchFamily="34" charset="0"/>
                <a:cs typeface="Times New Roman" panose="02020603050405020304" pitchFamily="18" charset="0"/>
              </a:rPr>
              <a:t>В годы войны служил в 46 истребительной противотанковой артиллерийской бригаде телефонистом. Погиб</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19 февраля 1945 года. Похоронен в поселке Ельники  </a:t>
            </a:r>
            <a:r>
              <a:rPr lang="ru-RU" sz="2000" dirty="0" err="1" smtClean="0">
                <a:latin typeface="Times New Roman" panose="02020603050405020304" pitchFamily="18" charset="0"/>
                <a:ea typeface="Calibri" panose="020F0502020204030204" pitchFamily="34" charset="0"/>
                <a:cs typeface="Times New Roman" panose="02020603050405020304" pitchFamily="18" charset="0"/>
              </a:rPr>
              <a:t>Гурьевского</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 района </a:t>
            </a:r>
            <a:r>
              <a:rPr lang="ru-RU" sz="2000" smtClean="0">
                <a:latin typeface="Times New Roman" panose="02020603050405020304" pitchFamily="18" charset="0"/>
                <a:ea typeface="Calibri" panose="020F0502020204030204" pitchFamily="34" charset="0"/>
                <a:cs typeface="Times New Roman" panose="02020603050405020304" pitchFamily="18" charset="0"/>
              </a:rPr>
              <a:t>Калининградской области.</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endParaRPr lang="ru-RU"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pic>
        <p:nvPicPr>
          <p:cNvPr id="4" name="Рисунок 3" descr="F:\фото ветеранов\киреев шакир.png"/>
          <p:cNvPicPr/>
          <p:nvPr/>
        </p:nvPicPr>
        <p:blipFill>
          <a:blip r:embed="rId2"/>
          <a:srcRect/>
          <a:stretch>
            <a:fillRect/>
          </a:stretch>
        </p:blipFill>
        <p:spPr bwMode="auto">
          <a:xfrm>
            <a:off x="482601" y="365125"/>
            <a:ext cx="4076336" cy="59679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60134682"/>
      </p:ext>
    </p:extLst>
  </p:cSld>
  <p:clrMapOvr>
    <a:masterClrMapping/>
  </p:clrMapOvr>
  <p:transition spd="slow" advClick="0" advTm="650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5046133" y="948267"/>
            <a:ext cx="6705600" cy="3318933"/>
          </a:xfrm>
        </p:spPr>
        <p:txBody>
          <a:bodyPr>
            <a:normAutofit fontScale="40000" lnSpcReduction="20000"/>
          </a:bodyPr>
          <a:lstStyle/>
          <a:p>
            <a:pPr indent="0" algn="ctr">
              <a:lnSpc>
                <a:spcPct val="115000"/>
              </a:lnSpc>
              <a:spcAft>
                <a:spcPts val="0"/>
              </a:spcAft>
              <a:buNone/>
            </a:pPr>
            <a:r>
              <a:rPr lang="ru-RU" sz="7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Валитов</a:t>
            </a:r>
            <a:r>
              <a:rPr lang="ru-RU" sz="7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7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Губайдулла</a:t>
            </a:r>
            <a:r>
              <a:rPr lang="ru-RU" sz="7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70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Загидуллович</a:t>
            </a:r>
            <a:endParaRPr lang="ru-RU" sz="70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0"/>
              </a:spcAft>
              <a:buNone/>
            </a:pPr>
            <a:r>
              <a:rPr lang="ru-RU" sz="4500" dirty="0" smtClean="0">
                <a:latin typeface="Times New Roman" panose="02020603050405020304" pitchFamily="18" charset="0"/>
                <a:ea typeface="Calibri" panose="020F0502020204030204" pitchFamily="34" charset="0"/>
                <a:cs typeface="Times New Roman" panose="02020603050405020304" pitchFamily="18" charset="0"/>
              </a:rPr>
              <a:t>        Родился </a:t>
            </a:r>
            <a:r>
              <a:rPr lang="ru-RU" sz="4500" dirty="0">
                <a:latin typeface="Times New Roman" panose="02020603050405020304" pitchFamily="18" charset="0"/>
                <a:ea typeface="Calibri" panose="020F0502020204030204" pitchFamily="34" charset="0"/>
                <a:cs typeface="Times New Roman" panose="02020603050405020304" pitchFamily="18" charset="0"/>
              </a:rPr>
              <a:t>в 1913 году в д. </a:t>
            </a:r>
            <a:r>
              <a:rPr lang="ru-RU" sz="4500" dirty="0" err="1">
                <a:latin typeface="Times New Roman" panose="02020603050405020304" pitchFamily="18" charset="0"/>
                <a:ea typeface="Calibri" panose="020F0502020204030204" pitchFamily="34" charset="0"/>
                <a:cs typeface="Times New Roman" panose="02020603050405020304" pitchFamily="18" charset="0"/>
              </a:rPr>
              <a:t>Миляш</a:t>
            </a:r>
            <a:r>
              <a:rPr lang="ru-RU" sz="4500" dirty="0">
                <a:latin typeface="Times New Roman" panose="02020603050405020304" pitchFamily="18" charset="0"/>
                <a:ea typeface="Calibri" panose="020F0502020204030204" pitchFamily="34" charset="0"/>
                <a:cs typeface="Times New Roman" panose="02020603050405020304" pitchFamily="18" charset="0"/>
              </a:rPr>
              <a:t> </a:t>
            </a:r>
            <a:r>
              <a:rPr lang="ru-RU" sz="4500" dirty="0" err="1">
                <a:latin typeface="Times New Roman" panose="02020603050405020304" pitchFamily="18" charset="0"/>
                <a:ea typeface="Calibri" panose="020F0502020204030204" pitchFamily="34" charset="0"/>
                <a:cs typeface="Times New Roman" panose="02020603050405020304" pitchFamily="18" charset="0"/>
              </a:rPr>
              <a:t>Альшеевского</a:t>
            </a:r>
            <a:r>
              <a:rPr lang="ru-RU" sz="4500" dirty="0">
                <a:latin typeface="Times New Roman" panose="02020603050405020304" pitchFamily="18" charset="0"/>
                <a:ea typeface="Calibri" panose="020F0502020204030204" pitchFamily="34" charset="0"/>
                <a:cs typeface="Times New Roman" panose="02020603050405020304" pitchFamily="18" charset="0"/>
              </a:rPr>
              <a:t> района. Участник Великой </a:t>
            </a:r>
            <a:r>
              <a:rPr lang="ru-RU" sz="4500" dirty="0" smtClean="0">
                <a:latin typeface="Times New Roman" panose="02020603050405020304" pitchFamily="18" charset="0"/>
                <a:ea typeface="Calibri" panose="020F0502020204030204" pitchFamily="34" charset="0"/>
                <a:cs typeface="Times New Roman" panose="02020603050405020304" pitchFamily="18" charset="0"/>
              </a:rPr>
              <a:t>Отечественной </a:t>
            </a:r>
            <a:r>
              <a:rPr lang="ru-RU" sz="4500" dirty="0">
                <a:latin typeface="Times New Roman" panose="02020603050405020304" pitchFamily="18" charset="0"/>
                <a:ea typeface="Calibri" panose="020F0502020204030204" pitchFamily="34" charset="0"/>
                <a:cs typeface="Times New Roman" panose="02020603050405020304" pitchFamily="18" charset="0"/>
              </a:rPr>
              <a:t>войны </a:t>
            </a:r>
            <a:r>
              <a:rPr lang="ru-RU" sz="4500" dirty="0" smtClean="0">
                <a:latin typeface="Times New Roman" panose="02020603050405020304" pitchFamily="18" charset="0"/>
                <a:ea typeface="Calibri" panose="020F0502020204030204" pitchFamily="34" charset="0"/>
                <a:cs typeface="Times New Roman" panose="02020603050405020304" pitchFamily="18" charset="0"/>
              </a:rPr>
              <a:t>1941-1945 </a:t>
            </a:r>
            <a:r>
              <a:rPr lang="ru-RU" sz="4500" dirty="0">
                <a:latin typeface="Times New Roman" panose="02020603050405020304" pitchFamily="18" charset="0"/>
                <a:ea typeface="Calibri" panose="020F0502020204030204" pitchFamily="34" charset="0"/>
                <a:cs typeface="Times New Roman" panose="02020603050405020304" pitchFamily="18" charset="0"/>
              </a:rPr>
              <a:t>года, </a:t>
            </a:r>
            <a:r>
              <a:rPr lang="ru-RU" sz="4500" dirty="0" smtClean="0">
                <a:latin typeface="Times New Roman" panose="02020603050405020304" pitchFamily="18" charset="0"/>
                <a:ea typeface="Calibri" panose="020F0502020204030204" pitchFamily="34" charset="0"/>
                <a:cs typeface="Times New Roman" panose="02020603050405020304" pitchFamily="18" charset="0"/>
              </a:rPr>
              <a:t>педагог. Закончил </a:t>
            </a:r>
            <a:r>
              <a:rPr lang="ru-RU" sz="4500" dirty="0">
                <a:latin typeface="Times New Roman" panose="02020603050405020304" pitchFamily="18" charset="0"/>
                <a:ea typeface="Calibri" panose="020F0502020204030204" pitchFamily="34" charset="0"/>
                <a:cs typeface="Times New Roman" panose="02020603050405020304" pitchFamily="18" charset="0"/>
              </a:rPr>
              <a:t>курсы </a:t>
            </a:r>
            <a:r>
              <a:rPr lang="ru-RU" sz="4500" dirty="0" err="1">
                <a:latin typeface="Times New Roman" panose="02020603050405020304" pitchFamily="18" charset="0"/>
                <a:ea typeface="Calibri" panose="020F0502020204030204" pitchFamily="34" charset="0"/>
                <a:cs typeface="Times New Roman" panose="02020603050405020304" pitchFamily="18" charset="0"/>
              </a:rPr>
              <a:t>политруководителей</a:t>
            </a:r>
            <a:r>
              <a:rPr lang="ru-RU" sz="4500" dirty="0">
                <a:latin typeface="Times New Roman" panose="02020603050405020304" pitchFamily="18" charset="0"/>
                <a:ea typeface="Calibri" panose="020F0502020204030204" pitchFamily="34" charset="0"/>
                <a:cs typeface="Times New Roman" panose="02020603050405020304" pitchFamily="18" charset="0"/>
              </a:rPr>
              <a:t>. Работает учителем в </a:t>
            </a:r>
            <a:r>
              <a:rPr lang="ru-RU" sz="4500" dirty="0" err="1">
                <a:latin typeface="Times New Roman" panose="02020603050405020304" pitchFamily="18" charset="0"/>
                <a:ea typeface="Calibri" panose="020F0502020204030204" pitchFamily="34" charset="0"/>
                <a:cs typeface="Times New Roman" panose="02020603050405020304" pitchFamily="18" charset="0"/>
              </a:rPr>
              <a:t>юлдашевской</a:t>
            </a:r>
            <a:r>
              <a:rPr lang="ru-RU" sz="4500" dirty="0">
                <a:latin typeface="Times New Roman" panose="02020603050405020304" pitchFamily="18" charset="0"/>
                <a:ea typeface="Calibri" panose="020F0502020204030204" pitchFamily="34" charset="0"/>
                <a:cs typeface="Times New Roman" panose="02020603050405020304" pitchFamily="18" charset="0"/>
              </a:rPr>
              <a:t>, </a:t>
            </a:r>
            <a:r>
              <a:rPr lang="ru-RU" sz="4500" dirty="0" err="1">
                <a:latin typeface="Times New Roman" panose="02020603050405020304" pitchFamily="18" charset="0"/>
                <a:ea typeface="Calibri" panose="020F0502020204030204" pitchFamily="34" charset="0"/>
                <a:cs typeface="Times New Roman" panose="02020603050405020304" pitchFamily="18" charset="0"/>
              </a:rPr>
              <a:t>Мурадымовской</a:t>
            </a:r>
            <a:r>
              <a:rPr lang="ru-RU" sz="4500" dirty="0">
                <a:latin typeface="Times New Roman" panose="02020603050405020304" pitchFamily="18" charset="0"/>
                <a:ea typeface="Calibri" panose="020F0502020204030204" pitchFamily="34" charset="0"/>
                <a:cs typeface="Times New Roman" panose="02020603050405020304" pitchFamily="18" charset="0"/>
              </a:rPr>
              <a:t>, </a:t>
            </a:r>
            <a:r>
              <a:rPr lang="ru-RU" sz="4500" dirty="0" err="1">
                <a:latin typeface="Times New Roman" panose="02020603050405020304" pitchFamily="18" charset="0"/>
                <a:ea typeface="Calibri" panose="020F0502020204030204" pitchFamily="34" charset="0"/>
                <a:cs typeface="Times New Roman" panose="02020603050405020304" pitchFamily="18" charset="0"/>
              </a:rPr>
              <a:t>Турсагалинской</a:t>
            </a:r>
            <a:r>
              <a:rPr lang="ru-RU" sz="4500" dirty="0">
                <a:latin typeface="Times New Roman" panose="02020603050405020304" pitchFamily="18" charset="0"/>
                <a:ea typeface="Calibri" panose="020F0502020204030204" pitchFamily="34" charset="0"/>
                <a:cs typeface="Times New Roman" panose="02020603050405020304" pitchFamily="18" charset="0"/>
              </a:rPr>
              <a:t> школе. Первый секретарь райкома комсомола. На войну уходит в период работы директором школы в д. </a:t>
            </a:r>
            <a:r>
              <a:rPr lang="ru-RU" sz="4500" dirty="0" err="1">
                <a:latin typeface="Times New Roman" panose="02020603050405020304" pitchFamily="18" charset="0"/>
                <a:ea typeface="Calibri" panose="020F0502020204030204" pitchFamily="34" charset="0"/>
                <a:cs typeface="Times New Roman" panose="02020603050405020304" pitchFamily="18" charset="0"/>
              </a:rPr>
              <a:t>Султанмуратово</a:t>
            </a:r>
            <a:r>
              <a:rPr lang="ru-RU" sz="4500" dirty="0">
                <a:latin typeface="Times New Roman" panose="02020603050405020304" pitchFamily="18" charset="0"/>
                <a:ea typeface="Calibri" panose="020F0502020204030204" pitchFamily="34" charset="0"/>
                <a:cs typeface="Times New Roman" panose="02020603050405020304" pitchFamily="18" charset="0"/>
              </a:rPr>
              <a:t>. Работает комсоргом в военной части. </a:t>
            </a:r>
            <a:endParaRPr lang="ru-RU" sz="45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sz="3800" dirty="0"/>
          </a:p>
        </p:txBody>
      </p:sp>
      <p:pic>
        <p:nvPicPr>
          <p:cNvPr id="4" name="Рисунок 3" descr="F:\фото ветеранов\валитов г.з..png"/>
          <p:cNvPicPr/>
          <p:nvPr/>
        </p:nvPicPr>
        <p:blipFill>
          <a:blip r:embed="rId2"/>
          <a:srcRect/>
          <a:stretch>
            <a:fillRect/>
          </a:stretch>
        </p:blipFill>
        <p:spPr bwMode="auto">
          <a:xfrm>
            <a:off x="516679" y="365125"/>
            <a:ext cx="4139988" cy="601874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327155077"/>
      </p:ext>
    </p:extLst>
  </p:cSld>
  <p:clrMapOvr>
    <a:masterClrMapping/>
  </p:clrMapOvr>
  <p:transition spd="slow" advClick="0" advTm="6500">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626533"/>
            <a:ext cx="10515600" cy="200555"/>
          </a:xfrm>
        </p:spPr>
        <p:txBody>
          <a:bodyPr>
            <a:normAutofit fontScale="90000"/>
          </a:bodyPr>
          <a:lstStyle/>
          <a:p>
            <a:endParaRPr lang="ru-RU" dirty="0"/>
          </a:p>
        </p:txBody>
      </p:sp>
      <p:sp>
        <p:nvSpPr>
          <p:cNvPr id="3" name="Объект 2"/>
          <p:cNvSpPr>
            <a:spLocks noGrp="1"/>
          </p:cNvSpPr>
          <p:nvPr>
            <p:ph idx="1"/>
          </p:nvPr>
        </p:nvSpPr>
        <p:spPr>
          <a:xfrm>
            <a:off x="4764133" y="626534"/>
            <a:ext cx="6951616" cy="4102220"/>
          </a:xfrm>
        </p:spPr>
        <p:txBody>
          <a:bodyPr>
            <a:noAutofit/>
          </a:bodyPr>
          <a:lstStyle/>
          <a:p>
            <a:pPr indent="0" algn="ctr">
              <a:lnSpc>
                <a:spcPct val="115000"/>
              </a:lnSpc>
              <a:spcAft>
                <a:spcPts val="0"/>
              </a:spcAft>
              <a:buNone/>
            </a:pPr>
            <a:r>
              <a:rPr lang="ru-RU"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Бахтигареев</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Рахимьян</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ru-RU" sz="24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Сагарьярович</a:t>
            </a:r>
            <a:r>
              <a:rPr lang="ru-RU" sz="2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15000"/>
              </a:lnSpc>
              <a:spcAft>
                <a:spcPts val="0"/>
              </a:spcAft>
              <a:buNone/>
            </a:pPr>
            <a:r>
              <a:rPr lang="ru-RU" dirty="0" smtClean="0">
                <a:latin typeface="Times New Roman" panose="02020603050405020304" pitchFamily="18" charset="0"/>
                <a:ea typeface="Calibri" panose="020F0502020204030204" pitchFamily="34" charset="0"/>
                <a:cs typeface="Times New Roman" panose="02020603050405020304" pitchFamily="18" charset="0"/>
              </a:rPr>
              <a:t>         Родился </a:t>
            </a:r>
            <a:r>
              <a:rPr lang="ru-RU" dirty="0">
                <a:latin typeface="Times New Roman" panose="02020603050405020304" pitchFamily="18" charset="0"/>
                <a:ea typeface="Calibri" panose="020F0502020204030204" pitchFamily="34" charset="0"/>
                <a:cs typeface="Times New Roman" panose="02020603050405020304" pitchFamily="18" charset="0"/>
              </a:rPr>
              <a:t>в 1916 году в д.</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Мурадымово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Аургазинского</a:t>
            </a:r>
            <a:r>
              <a:rPr lang="ru-RU" dirty="0">
                <a:latin typeface="Times New Roman" panose="02020603050405020304" pitchFamily="18" charset="0"/>
                <a:ea typeface="Calibri" panose="020F0502020204030204" pitchFamily="34" charset="0"/>
                <a:cs typeface="Times New Roman" panose="02020603050405020304" pitchFamily="18" charset="0"/>
              </a:rPr>
              <a:t> района  РБ. Участник Великой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Отечественной </a:t>
            </a:r>
            <a:r>
              <a:rPr lang="ru-RU" dirty="0">
                <a:latin typeface="Times New Roman" panose="02020603050405020304" pitchFamily="18" charset="0"/>
                <a:ea typeface="Calibri" panose="020F0502020204030204" pitchFamily="34" charset="0"/>
                <a:cs typeface="Times New Roman" panose="02020603050405020304" pitchFamily="18" charset="0"/>
              </a:rPr>
              <a:t>войны </a:t>
            </a:r>
            <a:r>
              <a:rPr lang="ru-RU" dirty="0" smtClean="0">
                <a:latin typeface="Times New Roman" panose="02020603050405020304" pitchFamily="18" charset="0"/>
                <a:ea typeface="Calibri" panose="020F0502020204030204" pitchFamily="34" charset="0"/>
                <a:cs typeface="Times New Roman" panose="02020603050405020304" pitchFamily="18" charset="0"/>
              </a:rPr>
              <a:t>1941-1945 </a:t>
            </a:r>
            <a:r>
              <a:rPr lang="ru-RU" dirty="0">
                <a:latin typeface="Times New Roman" panose="02020603050405020304" pitchFamily="18" charset="0"/>
                <a:ea typeface="Calibri" panose="020F0502020204030204" pitchFamily="34" charset="0"/>
                <a:cs typeface="Times New Roman" panose="02020603050405020304" pitchFamily="18" charset="0"/>
              </a:rPr>
              <a:t>года, педагог. Закончил </a:t>
            </a:r>
            <a:r>
              <a:rPr lang="ru-RU" dirty="0" err="1">
                <a:latin typeface="Times New Roman" panose="02020603050405020304" pitchFamily="18" charset="0"/>
                <a:ea typeface="Calibri" panose="020F0502020204030204" pitchFamily="34" charset="0"/>
                <a:cs typeface="Times New Roman" panose="02020603050405020304" pitchFamily="18" charset="0"/>
              </a:rPr>
              <a:t>Давлекановское</a:t>
            </a:r>
            <a:r>
              <a:rPr lang="ru-RU" dirty="0">
                <a:latin typeface="Times New Roman" panose="02020603050405020304" pitchFamily="18" charset="0"/>
                <a:ea typeface="Calibri" panose="020F0502020204030204" pitchFamily="34" charset="0"/>
                <a:cs typeface="Times New Roman" panose="02020603050405020304" pitchFamily="18" charset="0"/>
              </a:rPr>
              <a:t> педагогическое училище, затем работал в </a:t>
            </a:r>
            <a:r>
              <a:rPr lang="ru-RU" dirty="0" err="1">
                <a:latin typeface="Times New Roman" panose="02020603050405020304" pitchFamily="18" charset="0"/>
                <a:ea typeface="Calibri" panose="020F0502020204030204" pitchFamily="34" charset="0"/>
                <a:cs typeface="Times New Roman" panose="02020603050405020304" pitchFamily="18" charset="0"/>
              </a:rPr>
              <a:t>Юлдашевской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урадымовской</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школах. В 1942 году призван на </a:t>
            </a:r>
            <a:r>
              <a:rPr lang="ru-RU" dirty="0" smtClean="0">
                <a:latin typeface="Times New Roman" panose="02020603050405020304" pitchFamily="18" charset="0"/>
                <a:ea typeface="Calibri" panose="020F0502020204030204" pitchFamily="34" charset="0"/>
                <a:cs typeface="Times New Roman" panose="02020603050405020304" pitchFamily="18" charset="0"/>
              </a:rPr>
              <a:t>фронт. Служил 6 гвардейском артиллерийском полку, в звании гвардии сержанта.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smtClean="0">
                <a:latin typeface="Times New Roman" panose="02020603050405020304" pitchFamily="18" charset="0"/>
                <a:ea typeface="Calibri" panose="020F0502020204030204" pitchFamily="34" charset="0"/>
                <a:cs typeface="Times New Roman" panose="02020603050405020304" pitchFamily="18" charset="0"/>
              </a:rPr>
              <a:t>Погиб </a:t>
            </a:r>
            <a:r>
              <a:rPr lang="ru-RU" dirty="0">
                <a:latin typeface="Times New Roman" panose="02020603050405020304" pitchFamily="18" charset="0"/>
                <a:ea typeface="Calibri" panose="020F0502020204030204" pitchFamily="34" charset="0"/>
                <a:cs typeface="Times New Roman" panose="02020603050405020304" pitchFamily="18" charset="0"/>
              </a:rPr>
              <a:t>24 января 1944 </a:t>
            </a:r>
            <a:r>
              <a:rPr lang="ru-RU" dirty="0" smtClean="0">
                <a:latin typeface="Times New Roman" panose="02020603050405020304" pitchFamily="18" charset="0"/>
                <a:ea typeface="Calibri" panose="020F0502020204030204" pitchFamily="34" charset="0"/>
                <a:cs typeface="Times New Roman" panose="02020603050405020304" pitchFamily="18" charset="0"/>
              </a:rPr>
              <a:t>года, похоронен в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д.Ермолино</a:t>
            </a:r>
            <a:r>
              <a:rPr lang="ru-RU" dirty="0" smtClean="0">
                <a:latin typeface="Times New Roman" panose="02020603050405020304" pitchFamily="18" charset="0"/>
                <a:ea typeface="Calibri" panose="020F0502020204030204" pitchFamily="34" charset="0"/>
                <a:cs typeface="Times New Roman" panose="02020603050405020304" pitchFamily="18" charset="0"/>
              </a:rPr>
              <a:t> ныне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Новогородского</a:t>
            </a:r>
            <a:r>
              <a:rPr lang="ru-RU" dirty="0" smtClean="0">
                <a:latin typeface="Times New Roman" panose="02020603050405020304" pitchFamily="18" charset="0"/>
                <a:ea typeface="Calibri" panose="020F0502020204030204" pitchFamily="34" charset="0"/>
                <a:cs typeface="Times New Roman" panose="02020603050405020304" pitchFamily="18" charset="0"/>
              </a:rPr>
              <a:t> района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Новогородской</a:t>
            </a:r>
            <a:r>
              <a:rPr lang="ru-RU" dirty="0" smtClean="0">
                <a:latin typeface="Times New Roman" panose="02020603050405020304" pitchFamily="18" charset="0"/>
                <a:ea typeface="Calibri" panose="020F0502020204030204" pitchFamily="34" charset="0"/>
                <a:cs typeface="Times New Roman" panose="02020603050405020304" pitchFamily="18" charset="0"/>
              </a:rPr>
              <a:t> области.</a:t>
            </a:r>
          </a:p>
          <a:p>
            <a:pPr indent="0" algn="just">
              <a:lnSpc>
                <a:spcPct val="115000"/>
              </a:lnSpc>
              <a:spcAft>
                <a:spcPts val="0"/>
              </a:spcAft>
              <a:buNone/>
            </a:pP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0"/>
              </a:spcAft>
              <a:buNone/>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descr="F:\фото ветеранов\бахтигареев рахимьян.png"/>
          <p:cNvPicPr/>
          <p:nvPr/>
        </p:nvPicPr>
        <p:blipFill>
          <a:blip r:embed="rId2"/>
          <a:srcRect/>
          <a:stretch>
            <a:fillRect/>
          </a:stretch>
        </p:blipFill>
        <p:spPr bwMode="auto">
          <a:xfrm>
            <a:off x="476250" y="365125"/>
            <a:ext cx="3925933" cy="615685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83172431"/>
      </p:ext>
    </p:extLst>
  </p:cSld>
  <p:clrMapOvr>
    <a:masterClrMapping/>
  </p:clrMapOvr>
  <p:transition spd="slow" advClick="0" advTm="6500">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360</TotalTime>
  <Words>1162</Words>
  <Application>Microsoft Office PowerPoint</Application>
  <PresentationFormat>Широкоэкранный</PresentationFormat>
  <Paragraphs>50</Paragraphs>
  <Slides>18</Slides>
  <Notes>0</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Arial</vt:lpstr>
      <vt:lpstr>Arial</vt:lpstr>
      <vt:lpstr>Calibri</vt:lpstr>
      <vt:lpstr>Century Gothic</vt:lpstr>
      <vt:lpstr>Georgia</vt:lpstr>
      <vt:lpstr>Times New Roman</vt:lpstr>
      <vt:lpstr>Wingdings 3</vt:lpstr>
      <vt:lpstr>Ион</vt:lpstr>
      <vt:lpstr>                                            МБОУ СОШ д.Мурадым</vt:lpstr>
      <vt:lpstr>Учителя-ветераны  Великой Отечественной войны  1941-1945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vt:lpstr>
      <vt:lpstr>Презентация PowerPoint</vt:lpstr>
      <vt:lpstr>Презентация PowerPoint</vt:lpstr>
      <vt:lpstr>                                        Бахтигареев  Саляхетдин Харисович            Родился в 1916 году в д. Мурадымово Аургазинского района  РБ. Участник Великой Отечественной войны 1941-1945 года, педагог. Закончил педучилище. В 1939 году работает учителем в Кумертауском районе в д. Юлдаш, затем в д. Ямансары. Перед войной работает директором Турсагалинской школы. В 1942 году умирает на фронте.             </vt:lpstr>
      <vt:lpstr>Презентация PowerPoint</vt:lpstr>
      <vt:lpstr>                                                Баймурзин Гайзулла Гиззатуллович             Родился в 1916 году в д. Мурадымово Аургазинского района  РБ. Участник Великой Отечественной войны 1941-1945 года, педагог. В 1938 году заканчивает Стерлитамакское педагогическое училище. Начинает свою педагогическую деятельность в начальной школе. В 1939 году призывается в ряды Красной Армии. После войны работает сначала в Мурадымовской школе, затем в д. Леканды в 8-летней школе. Выходит на заслуженный отдых,       в дальнейшем работает в г. Уфа.          </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Рушания</dc:creator>
  <cp:lastModifiedBy>Рушания</cp:lastModifiedBy>
  <cp:revision>37</cp:revision>
  <dcterms:created xsi:type="dcterms:W3CDTF">2020-05-04T17:51:55Z</dcterms:created>
  <dcterms:modified xsi:type="dcterms:W3CDTF">2020-06-05T06:09:59Z</dcterms:modified>
</cp:coreProperties>
</file>